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Montserrat Bold" charset="1" panose="00000800000000000000"/>
      <p:regular r:id="rId17"/>
    </p:embeddedFont>
    <p:embeddedFont>
      <p:font typeface="One Little Font" charset="1" panose="00000500000000000000"/>
      <p:regular r:id="rId18"/>
    </p:embeddedFont>
    <p:embeddedFont>
      <p:font typeface="Canva Sans" charset="1" panose="020B0503030501040103"/>
      <p:regular r:id="rId19"/>
    </p:embeddedFont>
    <p:embeddedFont>
      <p:font typeface="Gochi Hand" charset="1" panose="00000000000000000000"/>
      <p:regular r:id="rId20"/>
    </p:embeddedFont>
    <p:embeddedFont>
      <p:font typeface="Montserrat" charset="1" panose="00000500000000000000"/>
      <p:regular r:id="rId21"/>
    </p:embeddedFont>
    <p:embeddedFont>
      <p:font typeface="Montserrat Semi-Bold" charset="1" panose="00000700000000000000"/>
      <p:regular r:id="rId22"/>
    </p:embeddedFont>
    <p:embeddedFont>
      <p:font typeface="One Little Font Bold" charset="1" panose="000008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786685" y="-5976940"/>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8409680" y="-4983573"/>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4" id="4"/>
          <p:cNvSpPr/>
          <p:nvPr/>
        </p:nvSpPr>
        <p:spPr>
          <a:xfrm flipH="false" flipV="false" rot="0">
            <a:off x="3497619" y="1028700"/>
            <a:ext cx="11292762" cy="8229600"/>
          </a:xfrm>
          <a:custGeom>
            <a:avLst/>
            <a:gdLst/>
            <a:ahLst/>
            <a:cxnLst/>
            <a:rect r="r" b="b" t="t" l="l"/>
            <a:pathLst>
              <a:path h="8229600" w="11292762">
                <a:moveTo>
                  <a:pt x="0" y="0"/>
                </a:moveTo>
                <a:lnTo>
                  <a:pt x="11292762" y="0"/>
                </a:lnTo>
                <a:lnTo>
                  <a:pt x="11292762" y="8229600"/>
                </a:lnTo>
                <a:lnTo>
                  <a:pt x="0" y="8229600"/>
                </a:lnTo>
                <a:lnTo>
                  <a:pt x="0" y="0"/>
                </a:lnTo>
                <a:close/>
              </a:path>
            </a:pathLst>
          </a:custGeom>
          <a:blipFill>
            <a:blip r:embed="rId3"/>
            <a:stretch>
              <a:fillRect l="0" t="0" r="0" b="0"/>
            </a:stretch>
          </a:blipFill>
        </p:spPr>
      </p:sp>
      <p:grpSp>
        <p:nvGrpSpPr>
          <p:cNvPr name="Group 5" id="5"/>
          <p:cNvGrpSpPr/>
          <p:nvPr/>
        </p:nvGrpSpPr>
        <p:grpSpPr>
          <a:xfrm rot="0">
            <a:off x="4699715" y="1634754"/>
            <a:ext cx="6950781" cy="1698605"/>
            <a:chOff x="0" y="0"/>
            <a:chExt cx="1830659" cy="447369"/>
          </a:xfrm>
        </p:grpSpPr>
        <p:sp>
          <p:nvSpPr>
            <p:cNvPr name="Freeform 6" id="6"/>
            <p:cNvSpPr/>
            <p:nvPr/>
          </p:nvSpPr>
          <p:spPr>
            <a:xfrm flipH="false" flipV="false" rot="0">
              <a:off x="0" y="0"/>
              <a:ext cx="1830658" cy="447369"/>
            </a:xfrm>
            <a:custGeom>
              <a:avLst/>
              <a:gdLst/>
              <a:ahLst/>
              <a:cxnLst/>
              <a:rect r="r" b="b" t="t" l="l"/>
              <a:pathLst>
                <a:path h="447369" w="1830658">
                  <a:moveTo>
                    <a:pt x="56805" y="0"/>
                  </a:moveTo>
                  <a:lnTo>
                    <a:pt x="1773854" y="0"/>
                  </a:lnTo>
                  <a:cubicBezTo>
                    <a:pt x="1788919" y="0"/>
                    <a:pt x="1803368" y="5985"/>
                    <a:pt x="1814021" y="16638"/>
                  </a:cubicBezTo>
                  <a:cubicBezTo>
                    <a:pt x="1824674" y="27291"/>
                    <a:pt x="1830658" y="41739"/>
                    <a:pt x="1830658" y="56805"/>
                  </a:cubicBezTo>
                  <a:lnTo>
                    <a:pt x="1830658" y="390565"/>
                  </a:lnTo>
                  <a:cubicBezTo>
                    <a:pt x="1830658" y="405630"/>
                    <a:pt x="1824674" y="420079"/>
                    <a:pt x="1814021" y="430732"/>
                  </a:cubicBezTo>
                  <a:cubicBezTo>
                    <a:pt x="1803368" y="441385"/>
                    <a:pt x="1788919" y="447369"/>
                    <a:pt x="1773854" y="447369"/>
                  </a:cubicBezTo>
                  <a:lnTo>
                    <a:pt x="56805" y="447369"/>
                  </a:lnTo>
                  <a:cubicBezTo>
                    <a:pt x="41739" y="447369"/>
                    <a:pt x="27291" y="441385"/>
                    <a:pt x="16638" y="430732"/>
                  </a:cubicBezTo>
                  <a:cubicBezTo>
                    <a:pt x="5985" y="420079"/>
                    <a:pt x="0" y="405630"/>
                    <a:pt x="0" y="390565"/>
                  </a:cubicBezTo>
                  <a:lnTo>
                    <a:pt x="0" y="56805"/>
                  </a:lnTo>
                  <a:cubicBezTo>
                    <a:pt x="0" y="41739"/>
                    <a:pt x="5985" y="27291"/>
                    <a:pt x="16638" y="16638"/>
                  </a:cubicBezTo>
                  <a:cubicBezTo>
                    <a:pt x="27291" y="5985"/>
                    <a:pt x="41739" y="0"/>
                    <a:pt x="56805" y="0"/>
                  </a:cubicBezTo>
                  <a:close/>
                </a:path>
              </a:pathLst>
            </a:custGeom>
            <a:solidFill>
              <a:srgbClr val="545454"/>
            </a:solidFill>
          </p:spPr>
        </p:sp>
        <p:sp>
          <p:nvSpPr>
            <p:cNvPr name="TextBox 7" id="7"/>
            <p:cNvSpPr txBox="true"/>
            <p:nvPr/>
          </p:nvSpPr>
          <p:spPr>
            <a:xfrm>
              <a:off x="0" y="-152400"/>
              <a:ext cx="1830659" cy="599769"/>
            </a:xfrm>
            <a:prstGeom prst="rect">
              <a:avLst/>
            </a:prstGeom>
          </p:spPr>
          <p:txBody>
            <a:bodyPr anchor="ctr" rtlCol="false" tIns="50800" lIns="50800" bIns="50800" rIns="50800"/>
            <a:lstStyle/>
            <a:p>
              <a:pPr algn="ctr">
                <a:lnSpc>
                  <a:spcPts val="11339"/>
                </a:lnSpc>
              </a:pPr>
              <a:r>
                <a:rPr lang="en-US" sz="8099">
                  <a:solidFill>
                    <a:srgbClr val="FFFFFF"/>
                  </a:solidFill>
                  <a:latin typeface="Montserrat Bold"/>
                </a:rPr>
                <a:t>JAVA</a:t>
              </a:r>
              <a:r>
                <a:rPr lang="en-US" sz="8099">
                  <a:solidFill>
                    <a:srgbClr val="545454"/>
                  </a:solidFill>
                  <a:latin typeface="Montserrat Bold"/>
                </a:rPr>
                <a:t>J</a:t>
              </a:r>
            </a:p>
          </p:txBody>
        </p:sp>
      </p:grpSp>
      <p:sp>
        <p:nvSpPr>
          <p:cNvPr name="Freeform 8" id="8"/>
          <p:cNvSpPr/>
          <p:nvPr/>
        </p:nvSpPr>
        <p:spPr>
          <a:xfrm flipH="false" flipV="false" rot="0">
            <a:off x="-6803187" y="8309826"/>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4"/>
            <a:stretch>
              <a:fillRect l="0" t="0" r="0" b="0"/>
            </a:stretch>
          </a:blipFill>
        </p:spPr>
      </p:sp>
      <p:sp>
        <p:nvSpPr>
          <p:cNvPr name="TextBox 9" id="9"/>
          <p:cNvSpPr txBox="true"/>
          <p:nvPr/>
        </p:nvSpPr>
        <p:spPr>
          <a:xfrm rot="0">
            <a:off x="4699715" y="6006388"/>
            <a:ext cx="8370402" cy="1739900"/>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rPr>
              <a:t>Presented by </a:t>
            </a:r>
          </a:p>
          <a:p>
            <a:pPr algn="ctr">
              <a:lnSpc>
                <a:spcPts val="7000"/>
              </a:lnSpc>
            </a:pPr>
            <a:r>
              <a:rPr lang="en-US" sz="5000">
                <a:solidFill>
                  <a:srgbClr val="545454"/>
                </a:solidFill>
                <a:latin typeface="One Little Font"/>
              </a:rPr>
              <a:t>Harshitha Endreddy</a:t>
            </a:r>
          </a:p>
        </p:txBody>
      </p:sp>
      <p:sp>
        <p:nvSpPr>
          <p:cNvPr name="Freeform 10" id="10"/>
          <p:cNvSpPr/>
          <p:nvPr/>
        </p:nvSpPr>
        <p:spPr>
          <a:xfrm flipH="false" flipV="false" rot="-653790">
            <a:off x="4888978" y="8361661"/>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4"/>
            <a:stretch>
              <a:fillRect l="0" t="0" r="0" b="0"/>
            </a:stretch>
          </a:blipFill>
        </p:spPr>
      </p:sp>
      <p:sp>
        <p:nvSpPr>
          <p:cNvPr name="TextBox 11" id="11"/>
          <p:cNvSpPr txBox="true"/>
          <p:nvPr/>
        </p:nvSpPr>
        <p:spPr>
          <a:xfrm rot="0">
            <a:off x="6231074" y="4043326"/>
            <a:ext cx="6704648" cy="580390"/>
          </a:xfrm>
          <a:prstGeom prst="rect">
            <a:avLst/>
          </a:prstGeom>
        </p:spPr>
        <p:txBody>
          <a:bodyPr anchor="t" rtlCol="false" tIns="0" lIns="0" bIns="0" rIns="0">
            <a:spAutoFit/>
          </a:bodyPr>
          <a:lstStyle/>
          <a:p>
            <a:pPr algn="ctr">
              <a:lnSpc>
                <a:spcPts val="4759"/>
              </a:lnSpc>
            </a:pPr>
            <a:r>
              <a:rPr lang="en-US" sz="3399">
                <a:solidFill>
                  <a:srgbClr val="545454"/>
                </a:solidFill>
                <a:latin typeface="Canva Sans"/>
              </a:rPr>
              <a:t>Introduction and history of Java</a:t>
            </a:r>
          </a:p>
        </p:txBody>
      </p:sp>
      <p:sp>
        <p:nvSpPr>
          <p:cNvPr name="TextBox 12" id="12"/>
          <p:cNvSpPr txBox="true"/>
          <p:nvPr/>
        </p:nvSpPr>
        <p:spPr>
          <a:xfrm rot="0">
            <a:off x="3497619" y="4957710"/>
            <a:ext cx="8233053" cy="580390"/>
          </a:xfrm>
          <a:prstGeom prst="rect">
            <a:avLst/>
          </a:prstGeom>
        </p:spPr>
        <p:txBody>
          <a:bodyPr anchor="t" rtlCol="false" tIns="0" lIns="0" bIns="0" rIns="0">
            <a:spAutoFit/>
          </a:bodyPr>
          <a:lstStyle/>
          <a:p>
            <a:pPr algn="ctr">
              <a:lnSpc>
                <a:spcPts val="4759"/>
              </a:lnSpc>
            </a:pPr>
            <a:r>
              <a:rPr lang="en-US" sz="3399">
                <a:solidFill>
                  <a:srgbClr val="545454"/>
                </a:solidFill>
                <a:latin typeface="Canva Sans"/>
              </a:rPr>
              <a:t>OOPS in Java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TextBox 2" id="2"/>
          <p:cNvSpPr txBox="true"/>
          <p:nvPr/>
        </p:nvSpPr>
        <p:spPr>
          <a:xfrm rot="0">
            <a:off x="3535045" y="3519488"/>
            <a:ext cx="11217911" cy="2581275"/>
          </a:xfrm>
          <a:prstGeom prst="rect">
            <a:avLst/>
          </a:prstGeom>
        </p:spPr>
        <p:txBody>
          <a:bodyPr anchor="t" rtlCol="false" tIns="0" lIns="0" bIns="0" rIns="0">
            <a:spAutoFit/>
          </a:bodyPr>
          <a:lstStyle/>
          <a:p>
            <a:pPr algn="ctr">
              <a:lnSpc>
                <a:spcPts val="21000"/>
              </a:lnSpc>
            </a:pPr>
            <a:r>
              <a:rPr lang="en-US" sz="15000">
                <a:solidFill>
                  <a:srgbClr val="FFFFFF"/>
                </a:solidFill>
                <a:latin typeface="Gochi Hand"/>
              </a:rPr>
              <a:t>Thank You</a:t>
            </a:r>
          </a:p>
        </p:txBody>
      </p:sp>
      <p:sp>
        <p:nvSpPr>
          <p:cNvPr name="Freeform 3" id="3"/>
          <p:cNvSpPr/>
          <p:nvPr/>
        </p:nvSpPr>
        <p:spPr>
          <a:xfrm flipH="false" flipV="false" rot="0">
            <a:off x="-6803187" y="8309826"/>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Freeform 4" id="4"/>
          <p:cNvSpPr/>
          <p:nvPr/>
        </p:nvSpPr>
        <p:spPr>
          <a:xfrm flipH="false" flipV="false" rot="-653790">
            <a:off x="4888978" y="8361661"/>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TextBox 5" id="5"/>
          <p:cNvSpPr txBox="true"/>
          <p:nvPr/>
        </p:nvSpPr>
        <p:spPr>
          <a:xfrm rot="0">
            <a:off x="4958799" y="6005513"/>
            <a:ext cx="8370402" cy="1739900"/>
          </a:xfrm>
          <a:prstGeom prst="rect">
            <a:avLst/>
          </a:prstGeom>
        </p:spPr>
        <p:txBody>
          <a:bodyPr anchor="t" rtlCol="false" tIns="0" lIns="0" bIns="0" rIns="0">
            <a:spAutoFit/>
          </a:bodyPr>
          <a:lstStyle/>
          <a:p>
            <a:pPr algn="ctr">
              <a:lnSpc>
                <a:spcPts val="7000"/>
              </a:lnSpc>
            </a:pPr>
            <a:r>
              <a:rPr lang="en-US" sz="5000">
                <a:solidFill>
                  <a:srgbClr val="FFFFFF"/>
                </a:solidFill>
                <a:latin typeface="One Little Font"/>
              </a:rPr>
              <a:t>Presented by Harshitha Endreddy</a:t>
            </a:r>
          </a:p>
        </p:txBody>
      </p:sp>
      <p:sp>
        <p:nvSpPr>
          <p:cNvPr name="Freeform 6" id="6"/>
          <p:cNvSpPr/>
          <p:nvPr/>
        </p:nvSpPr>
        <p:spPr>
          <a:xfrm flipH="false" flipV="false" rot="0">
            <a:off x="-6243766" y="-1827057"/>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2"/>
            <a:stretch>
              <a:fillRect l="0" t="0" r="0" b="0"/>
            </a:stretch>
          </a:blipFill>
        </p:spPr>
      </p:sp>
      <p:sp>
        <p:nvSpPr>
          <p:cNvPr name="Freeform 7" id="7"/>
          <p:cNvSpPr/>
          <p:nvPr/>
        </p:nvSpPr>
        <p:spPr>
          <a:xfrm flipH="false" flipV="false" rot="-653790">
            <a:off x="5448399" y="-1775222"/>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p:cSld>
    <p:bg>
      <p:bgPr>
        <a:solidFill>
          <a:srgbClr val="545454"/>
        </a:solidFill>
      </p:bgPr>
    </p:bg>
    <p:spTree>
      <p:nvGrpSpPr>
        <p:cNvPr id="1" name=""/>
        <p:cNvGrpSpPr/>
        <p:nvPr/>
      </p:nvGrpSpPr>
      <p:grpSpPr>
        <a:xfrm>
          <a:off x="0" y="0"/>
          <a:ext cx="0" cy="0"/>
          <a:chOff x="0" y="0"/>
          <a:chExt cx="0" cy="0"/>
        </a:xfrm>
      </p:grpSpPr>
      <p:grpSp>
        <p:nvGrpSpPr>
          <p:cNvPr name="Group 2" id="2"/>
          <p:cNvGrpSpPr/>
          <p:nvPr/>
        </p:nvGrpSpPr>
        <p:grpSpPr>
          <a:xfrm rot="0">
            <a:off x="3178442" y="3600450"/>
            <a:ext cx="10814334" cy="3086100"/>
            <a:chOff x="0" y="0"/>
            <a:chExt cx="2848220" cy="812800"/>
          </a:xfrm>
        </p:grpSpPr>
        <p:sp>
          <p:nvSpPr>
            <p:cNvPr name="Freeform 3" id="3"/>
            <p:cNvSpPr/>
            <p:nvPr/>
          </p:nvSpPr>
          <p:spPr>
            <a:xfrm flipH="false" flipV="false" rot="0">
              <a:off x="0" y="0"/>
              <a:ext cx="2848220" cy="812800"/>
            </a:xfrm>
            <a:custGeom>
              <a:avLst/>
              <a:gdLst/>
              <a:ahLst/>
              <a:cxnLst/>
              <a:rect r="r" b="b" t="t" l="l"/>
              <a:pathLst>
                <a:path h="812800" w="2848220">
                  <a:moveTo>
                    <a:pt x="0" y="0"/>
                  </a:moveTo>
                  <a:lnTo>
                    <a:pt x="2848220" y="0"/>
                  </a:lnTo>
                  <a:lnTo>
                    <a:pt x="2848220" y="812800"/>
                  </a:lnTo>
                  <a:lnTo>
                    <a:pt x="0" y="812800"/>
                  </a:lnTo>
                  <a:close/>
                </a:path>
              </a:pathLst>
            </a:custGeom>
            <a:solidFill>
              <a:srgbClr val="FFFFFF"/>
            </a:solidFill>
          </p:spPr>
        </p:sp>
        <p:sp>
          <p:nvSpPr>
            <p:cNvPr name="TextBox 4" id="4"/>
            <p:cNvSpPr txBox="true"/>
            <p:nvPr/>
          </p:nvSpPr>
          <p:spPr>
            <a:xfrm>
              <a:off x="0" y="-38100"/>
              <a:ext cx="2848220" cy="850900"/>
            </a:xfrm>
            <a:prstGeom prst="rect">
              <a:avLst/>
            </a:prstGeom>
          </p:spPr>
          <p:txBody>
            <a:bodyPr anchor="ctr" rtlCol="false" tIns="50800" lIns="50800" bIns="50800" rIns="50800"/>
            <a:lstStyle/>
            <a:p>
              <a:pPr algn="ctr">
                <a:lnSpc>
                  <a:spcPts val="3499"/>
                </a:lnSpc>
              </a:pPr>
              <a:r>
                <a:rPr lang="en-US" sz="2499">
                  <a:solidFill>
                    <a:srgbClr val="000000"/>
                  </a:solidFill>
                  <a:latin typeface="Montserrat Bold"/>
                </a:rPr>
                <a:t>Github Link:</a:t>
              </a:r>
            </a:p>
            <a:p>
              <a:pPr algn="ctr">
                <a:lnSpc>
                  <a:spcPts val="3499"/>
                </a:lnSpc>
              </a:pPr>
              <a:r>
                <a:rPr lang="en-US" sz="2499">
                  <a:solidFill>
                    <a:srgbClr val="0E67ED"/>
                  </a:solidFill>
                  <a:latin typeface="Montserrat Bold"/>
                </a:rPr>
                <a:t>https://github.com/harshithaendreddy/Java_Programming-Internship</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4512483" y="1028700"/>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2"/>
            <a:stretch>
              <a:fillRect l="0" t="0" r="0" b="0"/>
            </a:stretch>
          </a:blipFill>
        </p:spPr>
      </p:sp>
      <p:sp>
        <p:nvSpPr>
          <p:cNvPr name="TextBox 3" id="3"/>
          <p:cNvSpPr txBox="true"/>
          <p:nvPr/>
        </p:nvSpPr>
        <p:spPr>
          <a:xfrm rot="0">
            <a:off x="5780156" y="1747445"/>
            <a:ext cx="6727688"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rPr>
              <a:t>Introduction</a:t>
            </a:r>
          </a:p>
        </p:txBody>
      </p:sp>
      <p:sp>
        <p:nvSpPr>
          <p:cNvPr name="Freeform 4" id="4"/>
          <p:cNvSpPr/>
          <p:nvPr/>
        </p:nvSpPr>
        <p:spPr>
          <a:xfrm flipH="false" flipV="false" rot="0">
            <a:off x="-6803187" y="8309826"/>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Freeform 5" id="5"/>
          <p:cNvSpPr/>
          <p:nvPr/>
        </p:nvSpPr>
        <p:spPr>
          <a:xfrm flipH="false" flipV="false" rot="-653790">
            <a:off x="4888978" y="8361661"/>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3"/>
            <a:stretch>
              <a:fillRect l="0" t="0" r="0" b="0"/>
            </a:stretch>
          </a:blipFill>
        </p:spPr>
      </p:sp>
      <p:sp>
        <p:nvSpPr>
          <p:cNvPr name="TextBox 6" id="6"/>
          <p:cNvSpPr txBox="true"/>
          <p:nvPr/>
        </p:nvSpPr>
        <p:spPr>
          <a:xfrm rot="0">
            <a:off x="0" y="4819967"/>
            <a:ext cx="18288000" cy="29806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rPr>
              <a:t>Java is a general purpose object oriented programming lanuage, with a syntax similar to C and C++. It is a platform independent language meaning that it can run on any computer or OS that has a JVM(Java Virtual Machine). It is developed by the “Green Team” of Sun microsystems in 1991.This team was lead by James Gosling. It was initially named Oak but changed in 1995 to java.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786685" y="-5976940"/>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8409680" y="-4983573"/>
            <a:ext cx="10972800" cy="8229600"/>
          </a:xfrm>
          <a:custGeom>
            <a:avLst/>
            <a:gdLst/>
            <a:ahLst/>
            <a:cxnLst/>
            <a:rect r="r" b="b" t="t" l="l"/>
            <a:pathLst>
              <a:path h="8229600" w="10972800">
                <a:moveTo>
                  <a:pt x="0" y="0"/>
                </a:moveTo>
                <a:lnTo>
                  <a:pt x="10972800" y="0"/>
                </a:lnTo>
                <a:lnTo>
                  <a:pt x="10972800" y="8229600"/>
                </a:lnTo>
                <a:lnTo>
                  <a:pt x="0" y="8229600"/>
                </a:lnTo>
                <a:lnTo>
                  <a:pt x="0" y="0"/>
                </a:lnTo>
                <a:close/>
              </a:path>
            </a:pathLst>
          </a:custGeom>
          <a:blipFill>
            <a:blip r:embed="rId2"/>
            <a:stretch>
              <a:fillRect l="0" t="0" r="0" b="0"/>
            </a:stretch>
          </a:blipFill>
        </p:spPr>
      </p:sp>
      <p:sp>
        <p:nvSpPr>
          <p:cNvPr name="Freeform 4" id="4"/>
          <p:cNvSpPr/>
          <p:nvPr/>
        </p:nvSpPr>
        <p:spPr>
          <a:xfrm flipH="false" flipV="false" rot="0">
            <a:off x="4512483" y="1028700"/>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3"/>
            <a:stretch>
              <a:fillRect l="0" t="0" r="0" b="0"/>
            </a:stretch>
          </a:blipFill>
        </p:spPr>
      </p:sp>
      <p:grpSp>
        <p:nvGrpSpPr>
          <p:cNvPr name="Group 5" id="5"/>
          <p:cNvGrpSpPr/>
          <p:nvPr/>
        </p:nvGrpSpPr>
        <p:grpSpPr>
          <a:xfrm rot="0">
            <a:off x="2458798" y="4194930"/>
            <a:ext cx="4481835" cy="4786643"/>
            <a:chOff x="0" y="0"/>
            <a:chExt cx="1180401" cy="1260680"/>
          </a:xfrm>
        </p:grpSpPr>
        <p:sp>
          <p:nvSpPr>
            <p:cNvPr name="Freeform 6" id="6"/>
            <p:cNvSpPr/>
            <p:nvPr/>
          </p:nvSpPr>
          <p:spPr>
            <a:xfrm flipH="false" flipV="false" rot="0">
              <a:off x="0" y="0"/>
              <a:ext cx="1180401" cy="1260680"/>
            </a:xfrm>
            <a:custGeom>
              <a:avLst/>
              <a:gdLst/>
              <a:ahLst/>
              <a:cxnLst/>
              <a:rect r="r" b="b" t="t" l="l"/>
              <a:pathLst>
                <a:path h="1260680" w="1180401">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name="TextBox 7" id="7"/>
            <p:cNvSpPr txBox="true"/>
            <p:nvPr/>
          </p:nvSpPr>
          <p:spPr>
            <a:xfrm>
              <a:off x="0" y="-38100"/>
              <a:ext cx="1180401" cy="1298780"/>
            </a:xfrm>
            <a:prstGeom prst="rect">
              <a:avLst/>
            </a:prstGeom>
          </p:spPr>
          <p:txBody>
            <a:bodyPr anchor="ctr" rtlCol="false" tIns="50800" lIns="50800" bIns="50800" rIns="50800"/>
            <a:lstStyle/>
            <a:p>
              <a:pPr algn="ctr">
                <a:lnSpc>
                  <a:spcPts val="2659"/>
                </a:lnSpc>
              </a:pPr>
            </a:p>
            <a:p>
              <a:pPr algn="ctr">
                <a:lnSpc>
                  <a:spcPts val="2659"/>
                </a:lnSpc>
              </a:pPr>
            </a:p>
            <a:p>
              <a:pPr algn="ctr">
                <a:lnSpc>
                  <a:spcPts val="2659"/>
                </a:lnSpc>
              </a:pPr>
              <a:r>
                <a:rPr lang="en-US" sz="1899">
                  <a:solidFill>
                    <a:srgbClr val="000000"/>
                  </a:solidFill>
                  <a:latin typeface="Montserrat Bold"/>
                </a:rPr>
                <a:t>Simple and easy to learn</a:t>
              </a:r>
              <a:r>
                <a:rPr lang="en-US" sz="1899">
                  <a:solidFill>
                    <a:srgbClr val="000000"/>
                  </a:solidFill>
                  <a:latin typeface="Montserrat"/>
                </a:rPr>
                <a:t>:</a:t>
              </a:r>
            </a:p>
            <a:p>
              <a:pPr algn="ctr">
                <a:lnSpc>
                  <a:spcPts val="2659"/>
                </a:lnSpc>
              </a:pPr>
              <a:r>
                <a:rPr lang="en-US" sz="1899">
                  <a:solidFill>
                    <a:srgbClr val="000000"/>
                  </a:solidFill>
                  <a:latin typeface="Montserrat"/>
                </a:rPr>
                <a:t>Java was designed to be easy to learn and use. It has a syntax that is similar to other popular programming languages like C++ and C#, making it accessible to beginners.</a:t>
              </a:r>
            </a:p>
            <a:p>
              <a:pPr algn="ctr">
                <a:lnSpc>
                  <a:spcPts val="2659"/>
                </a:lnSpc>
              </a:pPr>
            </a:p>
            <a:p>
              <a:pPr algn="ctr">
                <a:lnSpc>
                  <a:spcPts val="2659"/>
                </a:lnSpc>
              </a:pPr>
            </a:p>
          </p:txBody>
        </p:sp>
      </p:grpSp>
      <p:sp>
        <p:nvSpPr>
          <p:cNvPr name="TextBox 8" id="8"/>
          <p:cNvSpPr txBox="true"/>
          <p:nvPr/>
        </p:nvSpPr>
        <p:spPr>
          <a:xfrm rot="0">
            <a:off x="5479223" y="1717405"/>
            <a:ext cx="7329554"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rPr>
              <a:t>Key Features </a:t>
            </a:r>
          </a:p>
        </p:txBody>
      </p:sp>
      <p:grpSp>
        <p:nvGrpSpPr>
          <p:cNvPr name="Group 9" id="9"/>
          <p:cNvGrpSpPr/>
          <p:nvPr/>
        </p:nvGrpSpPr>
        <p:grpSpPr>
          <a:xfrm rot="0">
            <a:off x="7398433" y="4194930"/>
            <a:ext cx="4481835" cy="4786643"/>
            <a:chOff x="0" y="0"/>
            <a:chExt cx="1180401" cy="1260680"/>
          </a:xfrm>
        </p:grpSpPr>
        <p:sp>
          <p:nvSpPr>
            <p:cNvPr name="Freeform 10" id="10"/>
            <p:cNvSpPr/>
            <p:nvPr/>
          </p:nvSpPr>
          <p:spPr>
            <a:xfrm flipH="false" flipV="false" rot="0">
              <a:off x="0" y="0"/>
              <a:ext cx="1180401" cy="1260680"/>
            </a:xfrm>
            <a:custGeom>
              <a:avLst/>
              <a:gdLst/>
              <a:ahLst/>
              <a:cxnLst/>
              <a:rect r="r" b="b" t="t" l="l"/>
              <a:pathLst>
                <a:path h="1260680" w="1180401">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name="TextBox 11" id="11"/>
            <p:cNvSpPr txBox="true"/>
            <p:nvPr/>
          </p:nvSpPr>
          <p:spPr>
            <a:xfrm>
              <a:off x="0" y="-38100"/>
              <a:ext cx="1180401" cy="1298780"/>
            </a:xfrm>
            <a:prstGeom prst="rect">
              <a:avLst/>
            </a:prstGeom>
          </p:spPr>
          <p:txBody>
            <a:bodyPr anchor="ctr" rtlCol="false" tIns="50800" lIns="50800" bIns="50800" rIns="50800"/>
            <a:lstStyle/>
            <a:p>
              <a:pPr algn="ctr">
                <a:lnSpc>
                  <a:spcPts val="2659"/>
                </a:lnSpc>
              </a:pPr>
            </a:p>
            <a:p>
              <a:pPr algn="ctr">
                <a:lnSpc>
                  <a:spcPts val="2659"/>
                </a:lnSpc>
              </a:pPr>
              <a:r>
                <a:rPr lang="en-US" sz="1899">
                  <a:solidFill>
                    <a:srgbClr val="000000"/>
                  </a:solidFill>
                  <a:latin typeface="Montserrat Bold"/>
                </a:rPr>
                <a:t>Object-Oriented</a:t>
              </a:r>
              <a:r>
                <a:rPr lang="en-US" sz="1899">
                  <a:solidFill>
                    <a:srgbClr val="000000"/>
                  </a:solidFill>
                  <a:latin typeface="Montserrat"/>
                </a:rPr>
                <a:t>: Java is an object-oriented programming language, which means it is based on the concept of objects. Everything in Java is treated as an object, which allows for modular and reusable code.</a:t>
              </a:r>
            </a:p>
            <a:p>
              <a:pPr algn="ctr">
                <a:lnSpc>
                  <a:spcPts val="2659"/>
                </a:lnSpc>
              </a:pPr>
            </a:p>
            <a:p>
              <a:pPr algn="ctr">
                <a:lnSpc>
                  <a:spcPts val="2659"/>
                </a:lnSpc>
              </a:pPr>
            </a:p>
            <a:p>
              <a:pPr algn="ctr">
                <a:lnSpc>
                  <a:spcPts val="2659"/>
                </a:lnSpc>
              </a:pPr>
            </a:p>
          </p:txBody>
        </p:sp>
      </p:grpSp>
      <p:grpSp>
        <p:nvGrpSpPr>
          <p:cNvPr name="Group 12" id="12"/>
          <p:cNvGrpSpPr/>
          <p:nvPr/>
        </p:nvGrpSpPr>
        <p:grpSpPr>
          <a:xfrm rot="0">
            <a:off x="12338067" y="4194930"/>
            <a:ext cx="4481835" cy="4786643"/>
            <a:chOff x="0" y="0"/>
            <a:chExt cx="1180401" cy="1260680"/>
          </a:xfrm>
        </p:grpSpPr>
        <p:sp>
          <p:nvSpPr>
            <p:cNvPr name="Freeform 13" id="13"/>
            <p:cNvSpPr/>
            <p:nvPr/>
          </p:nvSpPr>
          <p:spPr>
            <a:xfrm flipH="false" flipV="false" rot="0">
              <a:off x="0" y="0"/>
              <a:ext cx="1180401" cy="1260680"/>
            </a:xfrm>
            <a:custGeom>
              <a:avLst/>
              <a:gdLst/>
              <a:ahLst/>
              <a:cxnLst/>
              <a:rect r="r" b="b" t="t" l="l"/>
              <a:pathLst>
                <a:path h="1260680" w="1180401">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name="TextBox 14" id="14"/>
            <p:cNvSpPr txBox="true"/>
            <p:nvPr/>
          </p:nvSpPr>
          <p:spPr>
            <a:xfrm>
              <a:off x="0" y="-38100"/>
              <a:ext cx="1180401" cy="1298780"/>
            </a:xfrm>
            <a:prstGeom prst="rect">
              <a:avLst/>
            </a:prstGeom>
          </p:spPr>
          <p:txBody>
            <a:bodyPr anchor="ctr" rtlCol="false" tIns="50800" lIns="50800" bIns="50800" rIns="50800"/>
            <a:lstStyle/>
            <a:p>
              <a:pPr algn="ctr">
                <a:lnSpc>
                  <a:spcPts val="2659"/>
                </a:lnSpc>
              </a:pPr>
            </a:p>
            <a:p>
              <a:pPr algn="ctr">
                <a:lnSpc>
                  <a:spcPts val="2659"/>
                </a:lnSpc>
              </a:pPr>
              <a:r>
                <a:rPr lang="en-US" sz="1899">
                  <a:solidFill>
                    <a:srgbClr val="000000"/>
                  </a:solidFill>
                  <a:latin typeface="Montserrat Bold"/>
                </a:rPr>
                <a:t>Platform Independence</a:t>
              </a:r>
              <a:r>
                <a:rPr lang="en-US" sz="1899">
                  <a:solidFill>
                    <a:srgbClr val="000000"/>
                  </a:solidFill>
                  <a:latin typeface="Montserrat"/>
                </a:rPr>
                <a:t>: Java programs are compiled into an intermediate bytecode format, which can be executed on any system that has a Java Virtual Machine (JVM). This means that Java programs can run on Windows, macOS, Linux, or any other operating system with a compatible JVM, without modification.</a:t>
              </a:r>
            </a:p>
            <a:p>
              <a:pPr algn="ctr">
                <a:lnSpc>
                  <a:spcPts val="2659"/>
                </a:lnSpc>
              </a:pPr>
            </a:p>
            <a:p>
              <a:pPr algn="ctr">
                <a:lnSpc>
                  <a:spcPts val="2659"/>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6900406" y="9078051"/>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2"/>
            <a:stretch>
              <a:fillRect l="0" t="0" r="0" b="0"/>
            </a:stretch>
          </a:blipFill>
        </p:spPr>
      </p:sp>
      <p:sp>
        <p:nvSpPr>
          <p:cNvPr name="Freeform 3" id="3"/>
          <p:cNvSpPr/>
          <p:nvPr/>
        </p:nvSpPr>
        <p:spPr>
          <a:xfrm flipH="false" flipV="false" rot="0">
            <a:off x="4512483" y="1028700"/>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3"/>
            <a:stretch>
              <a:fillRect l="0" t="0" r="0" b="0"/>
            </a:stretch>
          </a:blipFill>
        </p:spPr>
      </p:sp>
      <p:sp>
        <p:nvSpPr>
          <p:cNvPr name="Freeform 4" id="4"/>
          <p:cNvSpPr/>
          <p:nvPr/>
        </p:nvSpPr>
        <p:spPr>
          <a:xfrm flipH="false" flipV="false" rot="-10800000">
            <a:off x="3766808" y="8677020"/>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2"/>
            <a:stretch>
              <a:fillRect l="0" t="0" r="0" b="0"/>
            </a:stretch>
          </a:blipFill>
        </p:spPr>
      </p:sp>
      <p:sp>
        <p:nvSpPr>
          <p:cNvPr name="TextBox 5" id="5"/>
          <p:cNvSpPr txBox="true"/>
          <p:nvPr/>
        </p:nvSpPr>
        <p:spPr>
          <a:xfrm rot="0">
            <a:off x="7367951" y="5327682"/>
            <a:ext cx="3552098" cy="2647950"/>
          </a:xfrm>
          <a:prstGeom prst="rect">
            <a:avLst/>
          </a:prstGeom>
        </p:spPr>
        <p:txBody>
          <a:bodyPr anchor="t" rtlCol="false" tIns="0" lIns="0" bIns="0" rIns="0">
            <a:spAutoFit/>
          </a:bodyPr>
          <a:lstStyle/>
          <a:p>
            <a:pPr algn="ctr">
              <a:lnSpc>
                <a:spcPts val="4200"/>
              </a:lnSpc>
            </a:pPr>
            <a:r>
              <a:rPr lang="en-US" sz="3000">
                <a:solidFill>
                  <a:srgbClr val="545454"/>
                </a:solidFill>
                <a:latin typeface="One Little Font"/>
              </a:rPr>
              <a:t>Lorem ipsum dolor sit amet, consectetur adipiscing elit. Ut id leo suscipit mauris rhoncus vulputate.</a:t>
            </a:r>
          </a:p>
        </p:txBody>
      </p:sp>
      <p:sp>
        <p:nvSpPr>
          <p:cNvPr name="TextBox 6" id="6"/>
          <p:cNvSpPr txBox="true"/>
          <p:nvPr/>
        </p:nvSpPr>
        <p:spPr>
          <a:xfrm rot="0">
            <a:off x="11933557" y="5327682"/>
            <a:ext cx="3552098" cy="2647950"/>
          </a:xfrm>
          <a:prstGeom prst="rect">
            <a:avLst/>
          </a:prstGeom>
        </p:spPr>
        <p:txBody>
          <a:bodyPr anchor="t" rtlCol="false" tIns="0" lIns="0" bIns="0" rIns="0">
            <a:spAutoFit/>
          </a:bodyPr>
          <a:lstStyle/>
          <a:p>
            <a:pPr algn="ctr">
              <a:lnSpc>
                <a:spcPts val="4200"/>
              </a:lnSpc>
            </a:pPr>
            <a:r>
              <a:rPr lang="en-US" sz="3000">
                <a:solidFill>
                  <a:srgbClr val="545454"/>
                </a:solidFill>
                <a:latin typeface="One Little Font"/>
              </a:rPr>
              <a:t>Lorem ipsum dolor sit amet, consectetur adipiscing elit. Ut id leo suscipit mauris rhoncus vulputate.</a:t>
            </a:r>
          </a:p>
        </p:txBody>
      </p:sp>
      <p:sp>
        <p:nvSpPr>
          <p:cNvPr name="TextBox 7" id="7"/>
          <p:cNvSpPr txBox="true"/>
          <p:nvPr/>
        </p:nvSpPr>
        <p:spPr>
          <a:xfrm rot="0">
            <a:off x="2802345" y="4337050"/>
            <a:ext cx="3552098" cy="8540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rPr>
              <a:t>1</a:t>
            </a:r>
          </a:p>
        </p:txBody>
      </p:sp>
      <p:sp>
        <p:nvSpPr>
          <p:cNvPr name="TextBox 8" id="8"/>
          <p:cNvSpPr txBox="true"/>
          <p:nvPr/>
        </p:nvSpPr>
        <p:spPr>
          <a:xfrm rot="0">
            <a:off x="7364160" y="4346575"/>
            <a:ext cx="3552098" cy="8540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rPr>
              <a:t>2</a:t>
            </a:r>
          </a:p>
        </p:txBody>
      </p:sp>
      <p:sp>
        <p:nvSpPr>
          <p:cNvPr name="TextBox 9" id="9"/>
          <p:cNvSpPr txBox="true"/>
          <p:nvPr/>
        </p:nvSpPr>
        <p:spPr>
          <a:xfrm rot="0">
            <a:off x="11929767" y="4346575"/>
            <a:ext cx="3552098" cy="854075"/>
          </a:xfrm>
          <a:prstGeom prst="rect">
            <a:avLst/>
          </a:prstGeom>
        </p:spPr>
        <p:txBody>
          <a:bodyPr anchor="t" rtlCol="false" tIns="0" lIns="0" bIns="0" rIns="0">
            <a:spAutoFit/>
          </a:bodyPr>
          <a:lstStyle/>
          <a:p>
            <a:pPr algn="ctr">
              <a:lnSpc>
                <a:spcPts val="7000"/>
              </a:lnSpc>
            </a:pPr>
            <a:r>
              <a:rPr lang="en-US" sz="5000">
                <a:solidFill>
                  <a:srgbClr val="545454"/>
                </a:solidFill>
                <a:latin typeface="One Little Font"/>
              </a:rPr>
              <a:t>3</a:t>
            </a:r>
          </a:p>
        </p:txBody>
      </p:sp>
      <p:sp>
        <p:nvSpPr>
          <p:cNvPr name="TextBox 10" id="10"/>
          <p:cNvSpPr txBox="true"/>
          <p:nvPr/>
        </p:nvSpPr>
        <p:spPr>
          <a:xfrm rot="0">
            <a:off x="5479223" y="1717405"/>
            <a:ext cx="7329554"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rPr>
              <a:t>Key Features </a:t>
            </a:r>
          </a:p>
        </p:txBody>
      </p:sp>
      <p:grpSp>
        <p:nvGrpSpPr>
          <p:cNvPr name="Group 11" id="11"/>
          <p:cNvGrpSpPr/>
          <p:nvPr/>
        </p:nvGrpSpPr>
        <p:grpSpPr>
          <a:xfrm rot="0">
            <a:off x="2118996" y="4069359"/>
            <a:ext cx="4481835" cy="4786643"/>
            <a:chOff x="0" y="0"/>
            <a:chExt cx="1180401" cy="1260680"/>
          </a:xfrm>
        </p:grpSpPr>
        <p:sp>
          <p:nvSpPr>
            <p:cNvPr name="Freeform 12" id="12"/>
            <p:cNvSpPr/>
            <p:nvPr/>
          </p:nvSpPr>
          <p:spPr>
            <a:xfrm flipH="false" flipV="false" rot="0">
              <a:off x="0" y="0"/>
              <a:ext cx="1180401" cy="1260680"/>
            </a:xfrm>
            <a:custGeom>
              <a:avLst/>
              <a:gdLst/>
              <a:ahLst/>
              <a:cxnLst/>
              <a:rect r="r" b="b" t="t" l="l"/>
              <a:pathLst>
                <a:path h="1260680" w="1180401">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name="TextBox 13" id="13"/>
            <p:cNvSpPr txBox="true"/>
            <p:nvPr/>
          </p:nvSpPr>
          <p:spPr>
            <a:xfrm>
              <a:off x="0" y="-38100"/>
              <a:ext cx="1180401" cy="1298780"/>
            </a:xfrm>
            <a:prstGeom prst="rect">
              <a:avLst/>
            </a:prstGeom>
          </p:spPr>
          <p:txBody>
            <a:bodyPr anchor="ctr" rtlCol="false" tIns="50800" lIns="50800" bIns="50800" rIns="50800"/>
            <a:lstStyle/>
            <a:p>
              <a:pPr algn="ctr">
                <a:lnSpc>
                  <a:spcPts val="2659"/>
                </a:lnSpc>
              </a:pPr>
              <a:r>
                <a:rPr lang="en-US" sz="1899">
                  <a:solidFill>
                    <a:srgbClr val="000000"/>
                  </a:solidFill>
                  <a:latin typeface="Montserrat Bold"/>
                </a:rPr>
                <a:t>Robust and Secur</a:t>
              </a:r>
              <a:r>
                <a:rPr lang="en-US" sz="1899">
                  <a:solidFill>
                    <a:srgbClr val="000000"/>
                  </a:solidFill>
                  <a:latin typeface="Montserrat Semi-Bold"/>
                </a:rPr>
                <a:t>e</a:t>
              </a:r>
              <a:r>
                <a:rPr lang="en-US" sz="1899">
                  <a:solidFill>
                    <a:srgbClr val="000000"/>
                  </a:solidFill>
                  <a:latin typeface="Montserrat"/>
                </a:rPr>
                <a:t>: Java is designed to be robust, meaning that it provides mechanisms for handling errors and exceptions. It also has built-in security features to protect against malicious code.</a:t>
              </a:r>
            </a:p>
            <a:p>
              <a:pPr algn="ctr">
                <a:lnSpc>
                  <a:spcPts val="2659"/>
                </a:lnSpc>
              </a:pPr>
            </a:p>
            <a:p>
              <a:pPr algn="ctr">
                <a:lnSpc>
                  <a:spcPts val="2659"/>
                </a:lnSpc>
              </a:pPr>
            </a:p>
            <a:p>
              <a:pPr algn="ctr">
                <a:lnSpc>
                  <a:spcPts val="2659"/>
                </a:lnSpc>
              </a:pPr>
            </a:p>
          </p:txBody>
        </p:sp>
      </p:grpSp>
      <p:grpSp>
        <p:nvGrpSpPr>
          <p:cNvPr name="Group 14" id="14"/>
          <p:cNvGrpSpPr/>
          <p:nvPr/>
        </p:nvGrpSpPr>
        <p:grpSpPr>
          <a:xfrm rot="0">
            <a:off x="7024382" y="4069359"/>
            <a:ext cx="4481835" cy="4786643"/>
            <a:chOff x="0" y="0"/>
            <a:chExt cx="1180401" cy="1260680"/>
          </a:xfrm>
        </p:grpSpPr>
        <p:sp>
          <p:nvSpPr>
            <p:cNvPr name="Freeform 15" id="15"/>
            <p:cNvSpPr/>
            <p:nvPr/>
          </p:nvSpPr>
          <p:spPr>
            <a:xfrm flipH="false" flipV="false" rot="0">
              <a:off x="0" y="0"/>
              <a:ext cx="1180401" cy="1260680"/>
            </a:xfrm>
            <a:custGeom>
              <a:avLst/>
              <a:gdLst/>
              <a:ahLst/>
              <a:cxnLst/>
              <a:rect r="r" b="b" t="t" l="l"/>
              <a:pathLst>
                <a:path h="1260680" w="1180401">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name="TextBox 16" id="16"/>
            <p:cNvSpPr txBox="true"/>
            <p:nvPr/>
          </p:nvSpPr>
          <p:spPr>
            <a:xfrm>
              <a:off x="0" y="-38100"/>
              <a:ext cx="1180401" cy="1298780"/>
            </a:xfrm>
            <a:prstGeom prst="rect">
              <a:avLst/>
            </a:prstGeom>
          </p:spPr>
          <p:txBody>
            <a:bodyPr anchor="ctr" rtlCol="false" tIns="50800" lIns="50800" bIns="50800" rIns="50800"/>
            <a:lstStyle/>
            <a:p>
              <a:pPr algn="ctr">
                <a:lnSpc>
                  <a:spcPts val="2659"/>
                </a:lnSpc>
              </a:pPr>
            </a:p>
            <a:p>
              <a:pPr algn="ctr">
                <a:lnSpc>
                  <a:spcPts val="2659"/>
                </a:lnSpc>
              </a:pPr>
              <a:r>
                <a:rPr lang="en-US" sz="1899">
                  <a:solidFill>
                    <a:srgbClr val="000000"/>
                  </a:solidFill>
                  <a:latin typeface="Montserrat Bold"/>
                </a:rPr>
                <a:t>Multithreading</a:t>
              </a:r>
              <a:r>
                <a:rPr lang="en-US" sz="1899">
                  <a:solidFill>
                    <a:srgbClr val="000000"/>
                  </a:solidFill>
                  <a:latin typeface="Montserrat"/>
                </a:rPr>
                <a:t>: Java supports multithreading, allowing programs to perform multiple tasks simultaneously. This is useful for developing applications that need to handle concurrent operations, such as web servers or multimedia applications</a:t>
              </a:r>
            </a:p>
            <a:p>
              <a:pPr algn="ctr">
                <a:lnSpc>
                  <a:spcPts val="2659"/>
                </a:lnSpc>
              </a:pPr>
            </a:p>
          </p:txBody>
        </p:sp>
      </p:grpSp>
      <p:grpSp>
        <p:nvGrpSpPr>
          <p:cNvPr name="Group 17" id="17"/>
          <p:cNvGrpSpPr/>
          <p:nvPr/>
        </p:nvGrpSpPr>
        <p:grpSpPr>
          <a:xfrm rot="0">
            <a:off x="11978016" y="4069359"/>
            <a:ext cx="4481835" cy="4786643"/>
            <a:chOff x="0" y="0"/>
            <a:chExt cx="1180401" cy="1260680"/>
          </a:xfrm>
        </p:grpSpPr>
        <p:sp>
          <p:nvSpPr>
            <p:cNvPr name="Freeform 18" id="18"/>
            <p:cNvSpPr/>
            <p:nvPr/>
          </p:nvSpPr>
          <p:spPr>
            <a:xfrm flipH="false" flipV="false" rot="0">
              <a:off x="0" y="0"/>
              <a:ext cx="1180401" cy="1260680"/>
            </a:xfrm>
            <a:custGeom>
              <a:avLst/>
              <a:gdLst/>
              <a:ahLst/>
              <a:cxnLst/>
              <a:rect r="r" b="b" t="t" l="l"/>
              <a:pathLst>
                <a:path h="1260680" w="1180401">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name="TextBox 19" id="19"/>
            <p:cNvSpPr txBox="true"/>
            <p:nvPr/>
          </p:nvSpPr>
          <p:spPr>
            <a:xfrm>
              <a:off x="0" y="-38100"/>
              <a:ext cx="1180401" cy="1298780"/>
            </a:xfrm>
            <a:prstGeom prst="rect">
              <a:avLst/>
            </a:prstGeom>
          </p:spPr>
          <p:txBody>
            <a:bodyPr anchor="ctr" rtlCol="false" tIns="50800" lIns="50800" bIns="50800" rIns="50800"/>
            <a:lstStyle/>
            <a:p>
              <a:pPr algn="ctr">
                <a:lnSpc>
                  <a:spcPts val="2659"/>
                </a:lnSpc>
              </a:pPr>
            </a:p>
            <a:p>
              <a:pPr algn="ctr">
                <a:lnSpc>
                  <a:spcPts val="2659"/>
                </a:lnSpc>
              </a:pPr>
            </a:p>
            <a:p>
              <a:pPr algn="ctr">
                <a:lnSpc>
                  <a:spcPts val="2659"/>
                </a:lnSpc>
              </a:pPr>
            </a:p>
            <a:p>
              <a:pPr algn="ctr">
                <a:lnSpc>
                  <a:spcPts val="2659"/>
                </a:lnSpc>
              </a:pPr>
              <a:r>
                <a:rPr lang="en-US" sz="1899">
                  <a:solidFill>
                    <a:srgbClr val="000000"/>
                  </a:solidFill>
                  <a:latin typeface="Montserrat Bold"/>
                </a:rPr>
                <a:t>Rich Standard Library</a:t>
              </a:r>
              <a:r>
                <a:rPr lang="en-US" sz="1899">
                  <a:solidFill>
                    <a:srgbClr val="000000"/>
                  </a:solidFill>
                  <a:latin typeface="Montserrat"/>
                </a:rPr>
                <a:t>: Java comes with a large standard library that provides support for tasks such as networking, file I/O, database access, and more. This makes it easy to develop a wide variety of applications without having to write everything from scratch.</a:t>
              </a:r>
            </a:p>
            <a:p>
              <a:pPr algn="ctr">
                <a:lnSpc>
                  <a:spcPts val="2659"/>
                </a:lnSpc>
              </a:pPr>
            </a:p>
            <a:p>
              <a:pPr algn="ctr">
                <a:lnSpc>
                  <a:spcPts val="2659"/>
                </a:lnSpc>
              </a:pPr>
            </a:p>
            <a:p>
              <a:pPr algn="ctr">
                <a:lnSpc>
                  <a:spcPts val="265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4512483" y="845290"/>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2"/>
            <a:stretch>
              <a:fillRect l="0" t="0" r="0" b="0"/>
            </a:stretch>
          </a:blipFill>
        </p:spPr>
      </p:sp>
      <p:grpSp>
        <p:nvGrpSpPr>
          <p:cNvPr name="Group 3" id="3"/>
          <p:cNvGrpSpPr/>
          <p:nvPr/>
        </p:nvGrpSpPr>
        <p:grpSpPr>
          <a:xfrm rot="0">
            <a:off x="1518953" y="3663899"/>
            <a:ext cx="4603914" cy="5907814"/>
            <a:chOff x="0" y="0"/>
            <a:chExt cx="812800" cy="1042998"/>
          </a:xfrm>
        </p:grpSpPr>
        <p:sp>
          <p:nvSpPr>
            <p:cNvPr name="Freeform 4" id="4"/>
            <p:cNvSpPr/>
            <p:nvPr/>
          </p:nvSpPr>
          <p:spPr>
            <a:xfrm flipH="false" flipV="false" rot="0">
              <a:off x="0" y="0"/>
              <a:ext cx="812800" cy="1042998"/>
            </a:xfrm>
            <a:custGeom>
              <a:avLst/>
              <a:gdLst/>
              <a:ahLst/>
              <a:cxnLst/>
              <a:rect r="r" b="b" t="t" l="l"/>
              <a:pathLst>
                <a:path h="1042998" w="812800">
                  <a:moveTo>
                    <a:pt x="406400" y="0"/>
                  </a:moveTo>
                  <a:cubicBezTo>
                    <a:pt x="181951" y="0"/>
                    <a:pt x="0" y="233483"/>
                    <a:pt x="0" y="521499"/>
                  </a:cubicBezTo>
                  <a:cubicBezTo>
                    <a:pt x="0" y="809515"/>
                    <a:pt x="181951" y="1042998"/>
                    <a:pt x="406400" y="1042998"/>
                  </a:cubicBezTo>
                  <a:cubicBezTo>
                    <a:pt x="630849" y="1042998"/>
                    <a:pt x="812800" y="809515"/>
                    <a:pt x="812800" y="521499"/>
                  </a:cubicBezTo>
                  <a:cubicBezTo>
                    <a:pt x="812800" y="233483"/>
                    <a:pt x="630849" y="0"/>
                    <a:pt x="406400" y="0"/>
                  </a:cubicBezTo>
                  <a:close/>
                </a:path>
              </a:pathLst>
            </a:custGeom>
            <a:solidFill>
              <a:srgbClr val="FFFFFF"/>
            </a:solidFill>
          </p:spPr>
        </p:sp>
        <p:sp>
          <p:nvSpPr>
            <p:cNvPr name="TextBox 5" id="5"/>
            <p:cNvSpPr txBox="true"/>
            <p:nvPr/>
          </p:nvSpPr>
          <p:spPr>
            <a:xfrm>
              <a:off x="76200" y="59681"/>
              <a:ext cx="660400" cy="885536"/>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6548501" y="1461216"/>
            <a:ext cx="5248148"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rPr>
              <a:t>History</a:t>
            </a:r>
          </a:p>
        </p:txBody>
      </p:sp>
      <p:sp>
        <p:nvSpPr>
          <p:cNvPr name="TextBox 7" id="7"/>
          <p:cNvSpPr txBox="true"/>
          <p:nvPr/>
        </p:nvSpPr>
        <p:spPr>
          <a:xfrm rot="0">
            <a:off x="2264876" y="4270653"/>
            <a:ext cx="3256110" cy="4646681"/>
          </a:xfrm>
          <a:prstGeom prst="rect">
            <a:avLst/>
          </a:prstGeom>
        </p:spPr>
        <p:txBody>
          <a:bodyPr anchor="t" rtlCol="false" tIns="0" lIns="0" bIns="0" rIns="0">
            <a:spAutoFit/>
          </a:bodyPr>
          <a:lstStyle/>
          <a:p>
            <a:pPr algn="ctr">
              <a:lnSpc>
                <a:spcPts val="3352"/>
              </a:lnSpc>
            </a:pPr>
            <a:r>
              <a:rPr lang="en-US" sz="2394">
                <a:solidFill>
                  <a:srgbClr val="545454"/>
                </a:solidFill>
                <a:latin typeface="One Little Font Semi-Bold"/>
              </a:rPr>
              <a:t>Inception at Sun Microsystems (1991-1995)</a:t>
            </a:r>
            <a:r>
              <a:rPr lang="en-US" sz="2394">
                <a:solidFill>
                  <a:srgbClr val="545454"/>
                </a:solidFill>
                <a:latin typeface="One Little Font"/>
              </a:rPr>
              <a:t>: Java was originally developed by James Gosling, Mike Sheridan, and Patrick Naughton at Sun Microsystems in the early 1990s. The project was initially called "Oak," named after the oak tree outside Gosling's office.</a:t>
            </a:r>
          </a:p>
        </p:txBody>
      </p:sp>
      <p:grpSp>
        <p:nvGrpSpPr>
          <p:cNvPr name="Group 8" id="8"/>
          <p:cNvGrpSpPr/>
          <p:nvPr/>
        </p:nvGrpSpPr>
        <p:grpSpPr>
          <a:xfrm rot="0">
            <a:off x="6902111" y="3663899"/>
            <a:ext cx="4603914" cy="5907814"/>
            <a:chOff x="0" y="0"/>
            <a:chExt cx="812800" cy="1042998"/>
          </a:xfrm>
        </p:grpSpPr>
        <p:sp>
          <p:nvSpPr>
            <p:cNvPr name="Freeform 9" id="9"/>
            <p:cNvSpPr/>
            <p:nvPr/>
          </p:nvSpPr>
          <p:spPr>
            <a:xfrm flipH="false" flipV="false" rot="0">
              <a:off x="0" y="0"/>
              <a:ext cx="812800" cy="1042998"/>
            </a:xfrm>
            <a:custGeom>
              <a:avLst/>
              <a:gdLst/>
              <a:ahLst/>
              <a:cxnLst/>
              <a:rect r="r" b="b" t="t" l="l"/>
              <a:pathLst>
                <a:path h="1042998" w="812800">
                  <a:moveTo>
                    <a:pt x="406400" y="0"/>
                  </a:moveTo>
                  <a:cubicBezTo>
                    <a:pt x="181951" y="0"/>
                    <a:pt x="0" y="233483"/>
                    <a:pt x="0" y="521499"/>
                  </a:cubicBezTo>
                  <a:cubicBezTo>
                    <a:pt x="0" y="809515"/>
                    <a:pt x="181951" y="1042998"/>
                    <a:pt x="406400" y="1042998"/>
                  </a:cubicBezTo>
                  <a:cubicBezTo>
                    <a:pt x="630849" y="1042998"/>
                    <a:pt x="812800" y="809515"/>
                    <a:pt x="812800" y="521499"/>
                  </a:cubicBezTo>
                  <a:cubicBezTo>
                    <a:pt x="812800" y="233483"/>
                    <a:pt x="630849" y="0"/>
                    <a:pt x="406400" y="0"/>
                  </a:cubicBezTo>
                  <a:close/>
                </a:path>
              </a:pathLst>
            </a:custGeom>
            <a:solidFill>
              <a:srgbClr val="FFFFFF"/>
            </a:solidFill>
          </p:spPr>
        </p:sp>
        <p:sp>
          <p:nvSpPr>
            <p:cNvPr name="TextBox 10" id="10"/>
            <p:cNvSpPr txBox="true"/>
            <p:nvPr/>
          </p:nvSpPr>
          <p:spPr>
            <a:xfrm>
              <a:off x="76200" y="59681"/>
              <a:ext cx="660400" cy="885536"/>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7536850" y="4337192"/>
            <a:ext cx="3334435" cy="4597019"/>
          </a:xfrm>
          <a:prstGeom prst="rect">
            <a:avLst/>
          </a:prstGeom>
        </p:spPr>
        <p:txBody>
          <a:bodyPr anchor="t" rtlCol="false" tIns="0" lIns="0" bIns="0" rIns="0">
            <a:spAutoFit/>
          </a:bodyPr>
          <a:lstStyle/>
          <a:p>
            <a:pPr algn="ctr">
              <a:lnSpc>
                <a:spcPts val="3346"/>
              </a:lnSpc>
            </a:pPr>
            <a:r>
              <a:rPr lang="en-US" sz="2390">
                <a:solidFill>
                  <a:srgbClr val="545454"/>
                </a:solidFill>
                <a:latin typeface="One Little Font"/>
              </a:rPr>
              <a:t>Official Launch (1995): Java 1.0 was officially released by Sun Microsystems in 1995.</a:t>
            </a:r>
          </a:p>
          <a:p>
            <a:pPr algn="ctr">
              <a:lnSpc>
                <a:spcPts val="3346"/>
              </a:lnSpc>
            </a:pPr>
            <a:r>
              <a:rPr lang="en-US" sz="2390">
                <a:solidFill>
                  <a:srgbClr val="545454"/>
                </a:solidFill>
                <a:latin typeface="One Little Font"/>
              </a:rPr>
              <a:t>Expansion and Adoption (Late 1990s - Early 2000s): Java saw rapid adoption in various industries,including web development, enterprise software, and mobile applications. </a:t>
            </a:r>
          </a:p>
        </p:txBody>
      </p:sp>
      <p:grpSp>
        <p:nvGrpSpPr>
          <p:cNvPr name="Group 12" id="12"/>
          <p:cNvGrpSpPr/>
          <p:nvPr/>
        </p:nvGrpSpPr>
        <p:grpSpPr>
          <a:xfrm rot="0">
            <a:off x="12093048" y="3663899"/>
            <a:ext cx="4603914" cy="5907814"/>
            <a:chOff x="0" y="0"/>
            <a:chExt cx="812800" cy="1042998"/>
          </a:xfrm>
        </p:grpSpPr>
        <p:sp>
          <p:nvSpPr>
            <p:cNvPr name="Freeform 13" id="13"/>
            <p:cNvSpPr/>
            <p:nvPr/>
          </p:nvSpPr>
          <p:spPr>
            <a:xfrm flipH="false" flipV="false" rot="0">
              <a:off x="0" y="0"/>
              <a:ext cx="812800" cy="1042998"/>
            </a:xfrm>
            <a:custGeom>
              <a:avLst/>
              <a:gdLst/>
              <a:ahLst/>
              <a:cxnLst/>
              <a:rect r="r" b="b" t="t" l="l"/>
              <a:pathLst>
                <a:path h="1042998" w="812800">
                  <a:moveTo>
                    <a:pt x="406400" y="0"/>
                  </a:moveTo>
                  <a:cubicBezTo>
                    <a:pt x="181951" y="0"/>
                    <a:pt x="0" y="233483"/>
                    <a:pt x="0" y="521499"/>
                  </a:cubicBezTo>
                  <a:cubicBezTo>
                    <a:pt x="0" y="809515"/>
                    <a:pt x="181951" y="1042998"/>
                    <a:pt x="406400" y="1042998"/>
                  </a:cubicBezTo>
                  <a:cubicBezTo>
                    <a:pt x="630849" y="1042998"/>
                    <a:pt x="812800" y="809515"/>
                    <a:pt x="812800" y="521499"/>
                  </a:cubicBezTo>
                  <a:cubicBezTo>
                    <a:pt x="812800" y="233483"/>
                    <a:pt x="630849" y="0"/>
                    <a:pt x="406400" y="0"/>
                  </a:cubicBezTo>
                  <a:close/>
                </a:path>
              </a:pathLst>
            </a:custGeom>
            <a:solidFill>
              <a:srgbClr val="FFFFFF"/>
            </a:solidFill>
          </p:spPr>
        </p:sp>
        <p:sp>
          <p:nvSpPr>
            <p:cNvPr name="TextBox 14" id="14"/>
            <p:cNvSpPr txBox="true"/>
            <p:nvPr/>
          </p:nvSpPr>
          <p:spPr>
            <a:xfrm>
              <a:off x="76200" y="59681"/>
              <a:ext cx="660400" cy="885536"/>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2491496" y="4756292"/>
            <a:ext cx="3807019" cy="3758819"/>
          </a:xfrm>
          <a:prstGeom prst="rect">
            <a:avLst/>
          </a:prstGeom>
        </p:spPr>
        <p:txBody>
          <a:bodyPr anchor="t" rtlCol="false" tIns="0" lIns="0" bIns="0" rIns="0">
            <a:spAutoFit/>
          </a:bodyPr>
          <a:lstStyle/>
          <a:p>
            <a:pPr algn="ctr">
              <a:lnSpc>
                <a:spcPts val="3346"/>
              </a:lnSpc>
            </a:pPr>
            <a:r>
              <a:rPr lang="en-US" sz="2390">
                <a:solidFill>
                  <a:srgbClr val="545454"/>
                </a:solidFill>
                <a:latin typeface="One Little Font"/>
              </a:rPr>
              <a:t>Acquisition by Oracle (2010): In 2010, Oracle Corporation acquired Sun Microsystems, taking over the stewardship of Java. Oracle continued to develop and support Java, releasing new versions and updates to the platform.</a:t>
            </a:r>
          </a:p>
          <a:p>
            <a:pPr algn="ctr">
              <a:lnSpc>
                <a:spcPts val="3346"/>
              </a:lnSpc>
            </a:pPr>
          </a:p>
        </p:txBody>
      </p:sp>
      <p:sp>
        <p:nvSpPr>
          <p:cNvPr name="Freeform 16" id="16"/>
          <p:cNvSpPr/>
          <p:nvPr/>
        </p:nvSpPr>
        <p:spPr>
          <a:xfrm flipH="false" flipV="false" rot="-10800000">
            <a:off x="-13434350" y="-401724"/>
            <a:ext cx="14787263" cy="11090447"/>
          </a:xfrm>
          <a:custGeom>
            <a:avLst/>
            <a:gdLst/>
            <a:ahLst/>
            <a:cxnLst/>
            <a:rect r="r" b="b" t="t" l="l"/>
            <a:pathLst>
              <a:path h="11090447" w="14787263">
                <a:moveTo>
                  <a:pt x="0" y="0"/>
                </a:moveTo>
                <a:lnTo>
                  <a:pt x="14787263" y="0"/>
                </a:lnTo>
                <a:lnTo>
                  <a:pt x="14787263" y="11090448"/>
                </a:lnTo>
                <a:lnTo>
                  <a:pt x="0" y="11090448"/>
                </a:lnTo>
                <a:lnTo>
                  <a:pt x="0" y="0"/>
                </a:lnTo>
                <a:close/>
              </a:path>
            </a:pathLst>
          </a:custGeom>
          <a:blipFill>
            <a:blip r:embed="rId3"/>
            <a:stretch>
              <a:fillRect l="0" t="0" r="0" b="0"/>
            </a:stretch>
          </a:blipFill>
        </p:spPr>
      </p:sp>
      <p:sp>
        <p:nvSpPr>
          <p:cNvPr name="Freeform 17" id="17"/>
          <p:cNvSpPr/>
          <p:nvPr/>
        </p:nvSpPr>
        <p:spPr>
          <a:xfrm flipH="false" flipV="false" rot="-5754427">
            <a:off x="10172700" y="3028695"/>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grpSp>
        <p:nvGrpSpPr>
          <p:cNvPr name="Group 2" id="2"/>
          <p:cNvGrpSpPr/>
          <p:nvPr/>
        </p:nvGrpSpPr>
        <p:grpSpPr>
          <a:xfrm rot="0">
            <a:off x="3109065" y="5622868"/>
            <a:ext cx="12069870" cy="226907"/>
            <a:chOff x="0" y="0"/>
            <a:chExt cx="3178896" cy="59762"/>
          </a:xfrm>
        </p:grpSpPr>
        <p:sp>
          <p:nvSpPr>
            <p:cNvPr name="Freeform 3" id="3"/>
            <p:cNvSpPr/>
            <p:nvPr/>
          </p:nvSpPr>
          <p:spPr>
            <a:xfrm flipH="false" flipV="false" rot="0">
              <a:off x="0" y="0"/>
              <a:ext cx="3178896" cy="59762"/>
            </a:xfrm>
            <a:custGeom>
              <a:avLst/>
              <a:gdLst/>
              <a:ahLst/>
              <a:cxnLst/>
              <a:rect r="r" b="b" t="t" l="l"/>
              <a:pathLst>
                <a:path h="59762" w="3178896">
                  <a:moveTo>
                    <a:pt x="29881" y="0"/>
                  </a:moveTo>
                  <a:lnTo>
                    <a:pt x="3149015" y="0"/>
                  </a:lnTo>
                  <a:cubicBezTo>
                    <a:pt x="3156940" y="0"/>
                    <a:pt x="3164540" y="3148"/>
                    <a:pt x="3170144" y="8752"/>
                  </a:cubicBezTo>
                  <a:cubicBezTo>
                    <a:pt x="3175748" y="14356"/>
                    <a:pt x="3178896" y="21956"/>
                    <a:pt x="3178896" y="29881"/>
                  </a:cubicBezTo>
                  <a:lnTo>
                    <a:pt x="3178896" y="29881"/>
                  </a:lnTo>
                  <a:cubicBezTo>
                    <a:pt x="3178896" y="46383"/>
                    <a:pt x="3165518" y="59762"/>
                    <a:pt x="3149015" y="59762"/>
                  </a:cubicBezTo>
                  <a:lnTo>
                    <a:pt x="29881" y="59762"/>
                  </a:lnTo>
                  <a:cubicBezTo>
                    <a:pt x="13378" y="59762"/>
                    <a:pt x="0" y="46383"/>
                    <a:pt x="0" y="29881"/>
                  </a:cubicBezTo>
                  <a:lnTo>
                    <a:pt x="0" y="29881"/>
                  </a:lnTo>
                  <a:cubicBezTo>
                    <a:pt x="0" y="13378"/>
                    <a:pt x="13378" y="0"/>
                    <a:pt x="29881" y="0"/>
                  </a:cubicBezTo>
                  <a:close/>
                </a:path>
              </a:pathLst>
            </a:custGeom>
            <a:solidFill>
              <a:srgbClr val="FFFFFF"/>
            </a:solidFill>
            <a:ln cap="rnd">
              <a:noFill/>
              <a:prstDash val="solid"/>
              <a:round/>
            </a:ln>
          </p:spPr>
        </p:sp>
        <p:sp>
          <p:nvSpPr>
            <p:cNvPr name="TextBox 4" id="4"/>
            <p:cNvSpPr txBox="true"/>
            <p:nvPr/>
          </p:nvSpPr>
          <p:spPr>
            <a:xfrm>
              <a:off x="0" y="-38100"/>
              <a:ext cx="3178896" cy="97862"/>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762180" y="5143500"/>
            <a:ext cx="1185642" cy="118564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4604713" y="2465468"/>
            <a:ext cx="8830925"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rPr>
              <a:t>Java Timeline</a:t>
            </a:r>
          </a:p>
        </p:txBody>
      </p:sp>
      <p:sp>
        <p:nvSpPr>
          <p:cNvPr name="TextBox 9" id="9"/>
          <p:cNvSpPr txBox="true"/>
          <p:nvPr/>
        </p:nvSpPr>
        <p:spPr>
          <a:xfrm rot="0">
            <a:off x="1028700" y="6672774"/>
            <a:ext cx="4617401" cy="15811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rPr>
              <a:t>Sun microsystems started inventing more effective coding languages.</a:t>
            </a:r>
          </a:p>
        </p:txBody>
      </p:sp>
      <p:sp>
        <p:nvSpPr>
          <p:cNvPr name="TextBox 10" id="10"/>
          <p:cNvSpPr txBox="true"/>
          <p:nvPr/>
        </p:nvSpPr>
        <p:spPr>
          <a:xfrm rot="0">
            <a:off x="2827378"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rPr>
              <a:t>01</a:t>
            </a:r>
          </a:p>
        </p:txBody>
      </p:sp>
      <p:grpSp>
        <p:nvGrpSpPr>
          <p:cNvPr name="Group 11" id="11"/>
          <p:cNvGrpSpPr/>
          <p:nvPr/>
        </p:nvGrpSpPr>
        <p:grpSpPr>
          <a:xfrm rot="0">
            <a:off x="8551179" y="5143500"/>
            <a:ext cx="1185642" cy="1185642"/>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8633978"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rPr>
              <a:t>02</a:t>
            </a:r>
          </a:p>
        </p:txBody>
      </p:sp>
      <p:grpSp>
        <p:nvGrpSpPr>
          <p:cNvPr name="Group 15" id="15"/>
          <p:cNvGrpSpPr/>
          <p:nvPr/>
        </p:nvGrpSpPr>
        <p:grpSpPr>
          <a:xfrm rot="0">
            <a:off x="14340178" y="5143500"/>
            <a:ext cx="1185642" cy="1185642"/>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4422977"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rPr>
              <a:t>03</a:t>
            </a:r>
          </a:p>
        </p:txBody>
      </p:sp>
      <p:sp>
        <p:nvSpPr>
          <p:cNvPr name="TextBox 19" id="19"/>
          <p:cNvSpPr txBox="true"/>
          <p:nvPr/>
        </p:nvSpPr>
        <p:spPr>
          <a:xfrm rot="0">
            <a:off x="6835300" y="6672774"/>
            <a:ext cx="4617401" cy="15811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rPr>
              <a:t>James Gosling fulfills the best solution for running codes, and names it java.</a:t>
            </a:r>
          </a:p>
        </p:txBody>
      </p:sp>
      <p:sp>
        <p:nvSpPr>
          <p:cNvPr name="TextBox 20" id="20"/>
          <p:cNvSpPr txBox="true"/>
          <p:nvPr/>
        </p:nvSpPr>
        <p:spPr>
          <a:xfrm rot="0">
            <a:off x="12641899" y="6672774"/>
            <a:ext cx="4617401" cy="10477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rPr>
              <a:t>Sun microsystems releases updated java 2. </a:t>
            </a:r>
          </a:p>
        </p:txBody>
      </p:sp>
      <p:sp>
        <p:nvSpPr>
          <p:cNvPr name="Freeform 21" id="21"/>
          <p:cNvSpPr/>
          <p:nvPr/>
        </p:nvSpPr>
        <p:spPr>
          <a:xfrm flipH="false" flipV="false" rot="0">
            <a:off x="-7220715" y="-184037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Freeform 22" id="22"/>
          <p:cNvSpPr/>
          <p:nvPr/>
        </p:nvSpPr>
        <p:spPr>
          <a:xfrm flipH="false" flipV="false" rot="-653790">
            <a:off x="4471450" y="-1788537"/>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2"/>
            <a:stretch>
              <a:fillRect l="0" t="0" r="0" b="0"/>
            </a:stretch>
          </a:blipFill>
        </p:spPr>
      </p:sp>
      <p:sp>
        <p:nvSpPr>
          <p:cNvPr name="Freeform 23" id="23"/>
          <p:cNvSpPr/>
          <p:nvPr/>
        </p:nvSpPr>
        <p:spPr>
          <a:xfrm flipH="false" flipV="false" rot="-10800000">
            <a:off x="-6900406" y="9235980"/>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Freeform 24" id="24"/>
          <p:cNvSpPr/>
          <p:nvPr/>
        </p:nvSpPr>
        <p:spPr>
          <a:xfrm flipH="false" flipV="false" rot="-10800000">
            <a:off x="3766808" y="8834949"/>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TextBox 25" id="25"/>
          <p:cNvSpPr txBox="true"/>
          <p:nvPr/>
        </p:nvSpPr>
        <p:spPr>
          <a:xfrm rot="0">
            <a:off x="2361010" y="4078386"/>
            <a:ext cx="1987981" cy="821038"/>
          </a:xfrm>
          <a:prstGeom prst="rect">
            <a:avLst/>
          </a:prstGeom>
        </p:spPr>
        <p:txBody>
          <a:bodyPr anchor="t" rtlCol="false" tIns="0" lIns="0" bIns="0" rIns="0">
            <a:spAutoFit/>
          </a:bodyPr>
          <a:lstStyle/>
          <a:p>
            <a:pPr algn="ctr">
              <a:lnSpc>
                <a:spcPts val="6720"/>
              </a:lnSpc>
              <a:spcBef>
                <a:spcPct val="0"/>
              </a:spcBef>
            </a:pPr>
            <a:r>
              <a:rPr lang="en-US" sz="4800">
                <a:solidFill>
                  <a:srgbClr val="FFFFFF"/>
                </a:solidFill>
                <a:latin typeface="Gochi Hand"/>
              </a:rPr>
              <a:t>1991</a:t>
            </a:r>
          </a:p>
        </p:txBody>
      </p:sp>
      <p:sp>
        <p:nvSpPr>
          <p:cNvPr name="TextBox 26" id="26"/>
          <p:cNvSpPr txBox="true"/>
          <p:nvPr/>
        </p:nvSpPr>
        <p:spPr>
          <a:xfrm rot="0">
            <a:off x="8476494" y="4078352"/>
            <a:ext cx="1177528" cy="821055"/>
          </a:xfrm>
          <a:prstGeom prst="rect">
            <a:avLst/>
          </a:prstGeom>
        </p:spPr>
        <p:txBody>
          <a:bodyPr anchor="t" rtlCol="false" tIns="0" lIns="0" bIns="0" rIns="0">
            <a:spAutoFit/>
          </a:bodyPr>
          <a:lstStyle/>
          <a:p>
            <a:pPr algn="ctr">
              <a:lnSpc>
                <a:spcPts val="6719"/>
              </a:lnSpc>
              <a:spcBef>
                <a:spcPct val="0"/>
              </a:spcBef>
            </a:pPr>
            <a:r>
              <a:rPr lang="en-US" sz="4800">
                <a:solidFill>
                  <a:srgbClr val="FFFFFF"/>
                </a:solidFill>
                <a:latin typeface="Gochi Hand"/>
              </a:rPr>
              <a:t>1995</a:t>
            </a:r>
          </a:p>
        </p:txBody>
      </p:sp>
      <p:sp>
        <p:nvSpPr>
          <p:cNvPr name="TextBox 27" id="27"/>
          <p:cNvSpPr txBox="true"/>
          <p:nvPr/>
        </p:nvSpPr>
        <p:spPr>
          <a:xfrm rot="0">
            <a:off x="14337508" y="4078369"/>
            <a:ext cx="1190982" cy="821055"/>
          </a:xfrm>
          <a:prstGeom prst="rect">
            <a:avLst/>
          </a:prstGeom>
        </p:spPr>
        <p:txBody>
          <a:bodyPr anchor="t" rtlCol="false" tIns="0" lIns="0" bIns="0" rIns="0">
            <a:spAutoFit/>
          </a:bodyPr>
          <a:lstStyle/>
          <a:p>
            <a:pPr algn="ctr">
              <a:lnSpc>
                <a:spcPts val="6719"/>
              </a:lnSpc>
              <a:spcBef>
                <a:spcPct val="0"/>
              </a:spcBef>
            </a:pPr>
            <a:r>
              <a:rPr lang="en-US" sz="4800">
                <a:solidFill>
                  <a:srgbClr val="FFFFFF"/>
                </a:solidFill>
                <a:latin typeface="Gochi Hand"/>
              </a:rPr>
              <a:t>1998</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grpSp>
        <p:nvGrpSpPr>
          <p:cNvPr name="Group 2" id="2"/>
          <p:cNvGrpSpPr/>
          <p:nvPr/>
        </p:nvGrpSpPr>
        <p:grpSpPr>
          <a:xfrm rot="0">
            <a:off x="5377852" y="5649578"/>
            <a:ext cx="6627756" cy="173487"/>
            <a:chOff x="0" y="0"/>
            <a:chExt cx="1745582" cy="45692"/>
          </a:xfrm>
        </p:grpSpPr>
        <p:sp>
          <p:nvSpPr>
            <p:cNvPr name="Freeform 3" id="3"/>
            <p:cNvSpPr/>
            <p:nvPr/>
          </p:nvSpPr>
          <p:spPr>
            <a:xfrm flipH="false" flipV="false" rot="0">
              <a:off x="0" y="0"/>
              <a:ext cx="1745582" cy="45692"/>
            </a:xfrm>
            <a:custGeom>
              <a:avLst/>
              <a:gdLst/>
              <a:ahLst/>
              <a:cxnLst/>
              <a:rect r="r" b="b" t="t" l="l"/>
              <a:pathLst>
                <a:path h="45692" w="1745582">
                  <a:moveTo>
                    <a:pt x="22846" y="0"/>
                  </a:moveTo>
                  <a:lnTo>
                    <a:pt x="1722736" y="0"/>
                  </a:lnTo>
                  <a:cubicBezTo>
                    <a:pt x="1728795" y="0"/>
                    <a:pt x="1734606" y="2407"/>
                    <a:pt x="1738890" y="6691"/>
                  </a:cubicBezTo>
                  <a:cubicBezTo>
                    <a:pt x="1743175" y="10976"/>
                    <a:pt x="1745582" y="16787"/>
                    <a:pt x="1745582" y="22846"/>
                  </a:cubicBezTo>
                  <a:lnTo>
                    <a:pt x="1745582" y="22846"/>
                  </a:lnTo>
                  <a:cubicBezTo>
                    <a:pt x="1745582" y="28905"/>
                    <a:pt x="1743175" y="34716"/>
                    <a:pt x="1738890" y="39001"/>
                  </a:cubicBezTo>
                  <a:cubicBezTo>
                    <a:pt x="1734606" y="43285"/>
                    <a:pt x="1728795" y="45692"/>
                    <a:pt x="1722736" y="45692"/>
                  </a:cubicBezTo>
                  <a:lnTo>
                    <a:pt x="22846" y="45692"/>
                  </a:lnTo>
                  <a:cubicBezTo>
                    <a:pt x="16787" y="45692"/>
                    <a:pt x="10976" y="43285"/>
                    <a:pt x="6691" y="39001"/>
                  </a:cubicBezTo>
                  <a:cubicBezTo>
                    <a:pt x="2407" y="34716"/>
                    <a:pt x="0" y="28905"/>
                    <a:pt x="0" y="22846"/>
                  </a:cubicBezTo>
                  <a:lnTo>
                    <a:pt x="0" y="22846"/>
                  </a:lnTo>
                  <a:cubicBezTo>
                    <a:pt x="0" y="16787"/>
                    <a:pt x="2407" y="10976"/>
                    <a:pt x="6691" y="6691"/>
                  </a:cubicBezTo>
                  <a:cubicBezTo>
                    <a:pt x="10976" y="2407"/>
                    <a:pt x="16787" y="0"/>
                    <a:pt x="22846" y="0"/>
                  </a:cubicBezTo>
                  <a:close/>
                </a:path>
              </a:pathLst>
            </a:custGeom>
            <a:solidFill>
              <a:srgbClr val="FFFFFF"/>
            </a:solidFill>
            <a:ln cap="rnd">
              <a:noFill/>
              <a:prstDash val="solid"/>
              <a:round/>
            </a:ln>
          </p:spPr>
        </p:sp>
        <p:sp>
          <p:nvSpPr>
            <p:cNvPr name="TextBox 4" id="4"/>
            <p:cNvSpPr txBox="true"/>
            <p:nvPr/>
          </p:nvSpPr>
          <p:spPr>
            <a:xfrm>
              <a:off x="0" y="-38100"/>
              <a:ext cx="1745582" cy="83792"/>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4604713" y="5143500"/>
            <a:ext cx="1185642" cy="1185642"/>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4604713" y="2465468"/>
            <a:ext cx="8830925"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rPr>
              <a:t>Java Timeline</a:t>
            </a:r>
          </a:p>
        </p:txBody>
      </p:sp>
      <p:sp>
        <p:nvSpPr>
          <p:cNvPr name="TextBox 9" id="9"/>
          <p:cNvSpPr txBox="true"/>
          <p:nvPr/>
        </p:nvSpPr>
        <p:spPr>
          <a:xfrm rot="0">
            <a:off x="3398856" y="6672774"/>
            <a:ext cx="4617401" cy="10477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rPr>
              <a:t>Java transforms into open code</a:t>
            </a:r>
          </a:p>
        </p:txBody>
      </p:sp>
      <p:sp>
        <p:nvSpPr>
          <p:cNvPr name="TextBox 10" id="10"/>
          <p:cNvSpPr txBox="true"/>
          <p:nvPr/>
        </p:nvSpPr>
        <p:spPr>
          <a:xfrm rot="0">
            <a:off x="4687512"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rPr>
              <a:t>04</a:t>
            </a:r>
          </a:p>
        </p:txBody>
      </p:sp>
      <p:grpSp>
        <p:nvGrpSpPr>
          <p:cNvPr name="Group 11" id="11"/>
          <p:cNvGrpSpPr/>
          <p:nvPr/>
        </p:nvGrpSpPr>
        <p:grpSpPr>
          <a:xfrm rot="0">
            <a:off x="11882108" y="5143500"/>
            <a:ext cx="1185642" cy="1185642"/>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11964907" y="5359065"/>
            <a:ext cx="1020044" cy="668788"/>
          </a:xfrm>
          <a:prstGeom prst="rect">
            <a:avLst/>
          </a:prstGeom>
        </p:spPr>
        <p:txBody>
          <a:bodyPr anchor="t" rtlCol="false" tIns="0" lIns="0" bIns="0" rIns="0">
            <a:spAutoFit/>
          </a:bodyPr>
          <a:lstStyle/>
          <a:p>
            <a:pPr algn="ctr">
              <a:lnSpc>
                <a:spcPts val="5378"/>
              </a:lnSpc>
            </a:pPr>
            <a:r>
              <a:rPr lang="en-US" sz="3841">
                <a:solidFill>
                  <a:srgbClr val="545454"/>
                </a:solidFill>
                <a:latin typeface="Gochi Hand"/>
              </a:rPr>
              <a:t>05</a:t>
            </a:r>
          </a:p>
        </p:txBody>
      </p:sp>
      <p:sp>
        <p:nvSpPr>
          <p:cNvPr name="TextBox 15" id="15"/>
          <p:cNvSpPr txBox="true"/>
          <p:nvPr/>
        </p:nvSpPr>
        <p:spPr>
          <a:xfrm rot="0">
            <a:off x="10087487" y="6672774"/>
            <a:ext cx="4617401" cy="1047750"/>
          </a:xfrm>
          <a:prstGeom prst="rect">
            <a:avLst/>
          </a:prstGeom>
        </p:spPr>
        <p:txBody>
          <a:bodyPr anchor="t" rtlCol="false" tIns="0" lIns="0" bIns="0" rIns="0">
            <a:spAutoFit/>
          </a:bodyPr>
          <a:lstStyle/>
          <a:p>
            <a:pPr algn="ctr">
              <a:lnSpc>
                <a:spcPts val="4200"/>
              </a:lnSpc>
            </a:pPr>
            <a:r>
              <a:rPr lang="en-US" sz="3000">
                <a:solidFill>
                  <a:srgbClr val="FFFFFF"/>
                </a:solidFill>
                <a:latin typeface="One Little Font"/>
              </a:rPr>
              <a:t>oracle acquires Java</a:t>
            </a:r>
          </a:p>
          <a:p>
            <a:pPr algn="ctr">
              <a:lnSpc>
                <a:spcPts val="4200"/>
              </a:lnSpc>
            </a:pPr>
          </a:p>
        </p:txBody>
      </p:sp>
      <p:sp>
        <p:nvSpPr>
          <p:cNvPr name="Freeform 16" id="16"/>
          <p:cNvSpPr/>
          <p:nvPr/>
        </p:nvSpPr>
        <p:spPr>
          <a:xfrm flipH="false" flipV="false" rot="0">
            <a:off x="-7220715" y="-1840373"/>
            <a:ext cx="16230600" cy="3550444"/>
          </a:xfrm>
          <a:custGeom>
            <a:avLst/>
            <a:gdLst/>
            <a:ahLst/>
            <a:cxnLst/>
            <a:rect r="r" b="b" t="t" l="l"/>
            <a:pathLst>
              <a:path h="3550444" w="16230600">
                <a:moveTo>
                  <a:pt x="0" y="0"/>
                </a:moveTo>
                <a:lnTo>
                  <a:pt x="16230600" y="0"/>
                </a:lnTo>
                <a:lnTo>
                  <a:pt x="16230600" y="3550444"/>
                </a:lnTo>
                <a:lnTo>
                  <a:pt x="0" y="3550444"/>
                </a:lnTo>
                <a:lnTo>
                  <a:pt x="0" y="0"/>
                </a:lnTo>
                <a:close/>
              </a:path>
            </a:pathLst>
          </a:custGeom>
          <a:blipFill>
            <a:blip r:embed="rId2"/>
            <a:stretch>
              <a:fillRect l="0" t="0" r="0" b="0"/>
            </a:stretch>
          </a:blipFill>
        </p:spPr>
      </p:sp>
      <p:sp>
        <p:nvSpPr>
          <p:cNvPr name="Freeform 17" id="17"/>
          <p:cNvSpPr/>
          <p:nvPr/>
        </p:nvSpPr>
        <p:spPr>
          <a:xfrm flipH="false" flipV="false" rot="-653790">
            <a:off x="4471450" y="-1788537"/>
            <a:ext cx="16230600" cy="3550444"/>
          </a:xfrm>
          <a:custGeom>
            <a:avLst/>
            <a:gdLst/>
            <a:ahLst/>
            <a:cxnLst/>
            <a:rect r="r" b="b" t="t" l="l"/>
            <a:pathLst>
              <a:path h="3550444" w="16230600">
                <a:moveTo>
                  <a:pt x="0" y="0"/>
                </a:moveTo>
                <a:lnTo>
                  <a:pt x="16230600" y="0"/>
                </a:lnTo>
                <a:lnTo>
                  <a:pt x="16230600" y="3550443"/>
                </a:lnTo>
                <a:lnTo>
                  <a:pt x="0" y="3550443"/>
                </a:lnTo>
                <a:lnTo>
                  <a:pt x="0" y="0"/>
                </a:lnTo>
                <a:close/>
              </a:path>
            </a:pathLst>
          </a:custGeom>
          <a:blipFill>
            <a:blip r:embed="rId2"/>
            <a:stretch>
              <a:fillRect l="0" t="0" r="0" b="0"/>
            </a:stretch>
          </a:blipFill>
        </p:spPr>
      </p:sp>
      <p:sp>
        <p:nvSpPr>
          <p:cNvPr name="Freeform 18" id="18"/>
          <p:cNvSpPr/>
          <p:nvPr/>
        </p:nvSpPr>
        <p:spPr>
          <a:xfrm flipH="false" flipV="false" rot="-10800000">
            <a:off x="-6900406" y="9235980"/>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Freeform 19" id="19"/>
          <p:cNvSpPr/>
          <p:nvPr/>
        </p:nvSpPr>
        <p:spPr>
          <a:xfrm flipH="false" flipV="false" rot="-10800000">
            <a:off x="3766808" y="8834949"/>
            <a:ext cx="16230600" cy="5843016"/>
          </a:xfrm>
          <a:custGeom>
            <a:avLst/>
            <a:gdLst/>
            <a:ahLst/>
            <a:cxnLst/>
            <a:rect r="r" b="b" t="t" l="l"/>
            <a:pathLst>
              <a:path h="5843016" w="16230600">
                <a:moveTo>
                  <a:pt x="0" y="0"/>
                </a:moveTo>
                <a:lnTo>
                  <a:pt x="16230600" y="0"/>
                </a:lnTo>
                <a:lnTo>
                  <a:pt x="16230600" y="5843016"/>
                </a:lnTo>
                <a:lnTo>
                  <a:pt x="0" y="5843016"/>
                </a:lnTo>
                <a:lnTo>
                  <a:pt x="0" y="0"/>
                </a:lnTo>
                <a:close/>
              </a:path>
            </a:pathLst>
          </a:custGeom>
          <a:blipFill>
            <a:blip r:embed="rId3"/>
            <a:stretch>
              <a:fillRect l="0" t="0" r="0" b="0"/>
            </a:stretch>
          </a:blipFill>
        </p:spPr>
      </p:sp>
      <p:sp>
        <p:nvSpPr>
          <p:cNvPr name="TextBox 20" id="20"/>
          <p:cNvSpPr txBox="true"/>
          <p:nvPr/>
        </p:nvSpPr>
        <p:spPr>
          <a:xfrm rot="0">
            <a:off x="3766808" y="4114946"/>
            <a:ext cx="3073553" cy="1668763"/>
          </a:xfrm>
          <a:prstGeom prst="rect">
            <a:avLst/>
          </a:prstGeom>
        </p:spPr>
        <p:txBody>
          <a:bodyPr anchor="t" rtlCol="false" tIns="0" lIns="0" bIns="0" rIns="0">
            <a:spAutoFit/>
          </a:bodyPr>
          <a:lstStyle/>
          <a:p>
            <a:pPr algn="ctr">
              <a:lnSpc>
                <a:spcPts val="6720"/>
              </a:lnSpc>
            </a:pPr>
            <a:r>
              <a:rPr lang="en-US" sz="4800">
                <a:solidFill>
                  <a:srgbClr val="FFFFFF"/>
                </a:solidFill>
                <a:latin typeface="Gochi Hand"/>
              </a:rPr>
              <a:t>2006/2007</a:t>
            </a:r>
          </a:p>
          <a:p>
            <a:pPr algn="ctr">
              <a:lnSpc>
                <a:spcPts val="6720"/>
              </a:lnSpc>
              <a:spcBef>
                <a:spcPct val="0"/>
              </a:spcBef>
            </a:pPr>
          </a:p>
        </p:txBody>
      </p:sp>
      <p:sp>
        <p:nvSpPr>
          <p:cNvPr name="TextBox 21" id="21"/>
          <p:cNvSpPr txBox="true"/>
          <p:nvPr/>
        </p:nvSpPr>
        <p:spPr>
          <a:xfrm rot="0">
            <a:off x="11777479" y="4078352"/>
            <a:ext cx="1237417" cy="821055"/>
          </a:xfrm>
          <a:prstGeom prst="rect">
            <a:avLst/>
          </a:prstGeom>
        </p:spPr>
        <p:txBody>
          <a:bodyPr anchor="t" rtlCol="false" tIns="0" lIns="0" bIns="0" rIns="0">
            <a:spAutoFit/>
          </a:bodyPr>
          <a:lstStyle/>
          <a:p>
            <a:pPr algn="ctr">
              <a:lnSpc>
                <a:spcPts val="6719"/>
              </a:lnSpc>
              <a:spcBef>
                <a:spcPct val="0"/>
              </a:spcBef>
            </a:pPr>
            <a:r>
              <a:rPr lang="en-US" sz="4800">
                <a:solidFill>
                  <a:srgbClr val="FFFFFF"/>
                </a:solidFill>
                <a:latin typeface="Gochi Hand"/>
              </a:rPr>
              <a:t>2010</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4512483" y="346760"/>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2"/>
            <a:stretch>
              <a:fillRect l="0" t="0" r="0" b="0"/>
            </a:stretch>
          </a:blipFill>
        </p:spPr>
      </p:sp>
      <p:grpSp>
        <p:nvGrpSpPr>
          <p:cNvPr name="Group 3" id="3"/>
          <p:cNvGrpSpPr/>
          <p:nvPr/>
        </p:nvGrpSpPr>
        <p:grpSpPr>
          <a:xfrm rot="0">
            <a:off x="712741" y="5143500"/>
            <a:ext cx="16862517" cy="2119643"/>
            <a:chOff x="0" y="0"/>
            <a:chExt cx="4441157" cy="558260"/>
          </a:xfrm>
        </p:grpSpPr>
        <p:sp>
          <p:nvSpPr>
            <p:cNvPr name="Freeform 4" id="4"/>
            <p:cNvSpPr/>
            <p:nvPr/>
          </p:nvSpPr>
          <p:spPr>
            <a:xfrm flipH="false" flipV="false" rot="0">
              <a:off x="0" y="0"/>
              <a:ext cx="4441157" cy="558260"/>
            </a:xfrm>
            <a:custGeom>
              <a:avLst/>
              <a:gdLst/>
              <a:ahLst/>
              <a:cxnLst/>
              <a:rect r="r" b="b" t="t" l="l"/>
              <a:pathLst>
                <a:path h="558260" w="4441157">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name="TextBox 5" id="5"/>
            <p:cNvSpPr txBox="true"/>
            <p:nvPr/>
          </p:nvSpPr>
          <p:spPr>
            <a:xfrm>
              <a:off x="0" y="-38100"/>
              <a:ext cx="4441157" cy="596360"/>
            </a:xfrm>
            <a:prstGeom prst="rect">
              <a:avLst/>
            </a:prstGeom>
          </p:spPr>
          <p:txBody>
            <a:bodyPr anchor="ctr" rtlCol="false" tIns="50800" lIns="50800" bIns="50800" rIns="50800"/>
            <a:lstStyle/>
            <a:p>
              <a:pPr algn="ctr">
                <a:lnSpc>
                  <a:spcPts val="2659"/>
                </a:lnSpc>
              </a:pPr>
            </a:p>
            <a:p>
              <a:pPr algn="ctr">
                <a:lnSpc>
                  <a:spcPts val="2659"/>
                </a:lnSpc>
              </a:pPr>
              <a:r>
                <a:rPr lang="en-US" sz="1899">
                  <a:solidFill>
                    <a:srgbClr val="000000"/>
                  </a:solidFill>
                  <a:latin typeface="Montserrat Semi-Bold"/>
                </a:rPr>
                <a:t>Classes and Objects</a:t>
              </a:r>
              <a:r>
                <a:rPr lang="en-US" sz="1899">
                  <a:solidFill>
                    <a:srgbClr val="000000"/>
                  </a:solidFill>
                  <a:latin typeface="Montserrat"/>
                </a:rPr>
                <a:t>:</a:t>
              </a:r>
            </a:p>
            <a:p>
              <a:pPr algn="ctr" marL="410209" indent="-205105" lvl="1">
                <a:lnSpc>
                  <a:spcPts val="2659"/>
                </a:lnSpc>
                <a:buFont typeface="Arial"/>
                <a:buChar char="•"/>
              </a:pPr>
              <a:r>
                <a:rPr lang="en-US" sz="1899">
                  <a:solidFill>
                    <a:srgbClr val="000000"/>
                  </a:solidFill>
                  <a:latin typeface="Montserrat"/>
                </a:rPr>
                <a:t>A class is a blueprint for creating objects. It defines the properties (fields) and behaviors (methods) that objects of that class will have.</a:t>
              </a:r>
            </a:p>
            <a:p>
              <a:pPr algn="ctr">
                <a:lnSpc>
                  <a:spcPts val="2659"/>
                </a:lnSpc>
              </a:pPr>
            </a:p>
            <a:p>
              <a:pPr algn="ctr" marL="410209" indent="-205105" lvl="1">
                <a:lnSpc>
                  <a:spcPts val="2659"/>
                </a:lnSpc>
                <a:buFont typeface="Arial"/>
                <a:buChar char="•"/>
              </a:pPr>
              <a:r>
                <a:rPr lang="en-US" sz="1899">
                  <a:solidFill>
                    <a:srgbClr val="000000"/>
                  </a:solidFill>
                  <a:latin typeface="Montserrat"/>
                </a:rPr>
                <a:t>An object is an instance of a class. It is created using the </a:t>
              </a:r>
              <a:r>
                <a:rPr lang="en-US" sz="1899">
                  <a:solidFill>
                    <a:srgbClr val="000000"/>
                  </a:solidFill>
                  <a:latin typeface="Montserrat Semi-Bold"/>
                </a:rPr>
                <a:t>new</a:t>
              </a:r>
              <a:r>
                <a:rPr lang="en-US" sz="1899">
                  <a:solidFill>
                    <a:srgbClr val="000000"/>
                  </a:solidFill>
                  <a:latin typeface="Montserrat"/>
                </a:rPr>
                <a:t> keyword followed by a constructor call.</a:t>
              </a:r>
            </a:p>
            <a:p>
              <a:pPr algn="ctr">
                <a:lnSpc>
                  <a:spcPts val="2659"/>
                </a:lnSpc>
              </a:pPr>
            </a:p>
          </p:txBody>
        </p:sp>
      </p:grpSp>
      <p:sp>
        <p:nvSpPr>
          <p:cNvPr name="TextBox 6" id="6"/>
          <p:cNvSpPr txBox="true"/>
          <p:nvPr/>
        </p:nvSpPr>
        <p:spPr>
          <a:xfrm rot="0">
            <a:off x="6557129" y="1069514"/>
            <a:ext cx="5173742" cy="170815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rPr>
              <a:t>OOPS</a:t>
            </a:r>
          </a:p>
        </p:txBody>
      </p:sp>
      <p:sp>
        <p:nvSpPr>
          <p:cNvPr name="TextBox 7" id="7"/>
          <p:cNvSpPr txBox="true"/>
          <p:nvPr/>
        </p:nvSpPr>
        <p:spPr>
          <a:xfrm rot="0">
            <a:off x="465245" y="3372485"/>
            <a:ext cx="17822755" cy="1581150"/>
          </a:xfrm>
          <a:prstGeom prst="rect">
            <a:avLst/>
          </a:prstGeom>
        </p:spPr>
        <p:txBody>
          <a:bodyPr anchor="t" rtlCol="false" tIns="0" lIns="0" bIns="0" rIns="0">
            <a:spAutoFit/>
          </a:bodyPr>
          <a:lstStyle/>
          <a:p>
            <a:pPr algn="ctr">
              <a:lnSpc>
                <a:spcPts val="4200"/>
              </a:lnSpc>
            </a:pPr>
            <a:r>
              <a:rPr lang="en-US" sz="3000">
                <a:solidFill>
                  <a:srgbClr val="FFFFFF"/>
                </a:solidFill>
                <a:latin typeface="Canva Sans"/>
              </a:rPr>
              <a:t>In Java, Object-Oriented Programming (OOP) is a fundamental paradigm that emphasizes the organization of code into objects, each representing a real-world entity. Here's an overview of key OOP concepts in Java:</a:t>
            </a:r>
          </a:p>
        </p:txBody>
      </p:sp>
      <p:grpSp>
        <p:nvGrpSpPr>
          <p:cNvPr name="Group 8" id="8"/>
          <p:cNvGrpSpPr/>
          <p:nvPr/>
        </p:nvGrpSpPr>
        <p:grpSpPr>
          <a:xfrm rot="0">
            <a:off x="712741" y="7529843"/>
            <a:ext cx="16862517" cy="2119643"/>
            <a:chOff x="0" y="0"/>
            <a:chExt cx="4441157" cy="558260"/>
          </a:xfrm>
        </p:grpSpPr>
        <p:sp>
          <p:nvSpPr>
            <p:cNvPr name="Freeform 9" id="9"/>
            <p:cNvSpPr/>
            <p:nvPr/>
          </p:nvSpPr>
          <p:spPr>
            <a:xfrm flipH="false" flipV="false" rot="0">
              <a:off x="0" y="0"/>
              <a:ext cx="4441157" cy="558260"/>
            </a:xfrm>
            <a:custGeom>
              <a:avLst/>
              <a:gdLst/>
              <a:ahLst/>
              <a:cxnLst/>
              <a:rect r="r" b="b" t="t" l="l"/>
              <a:pathLst>
                <a:path h="558260" w="4441157">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name="TextBox 10" id="10"/>
            <p:cNvSpPr txBox="true"/>
            <p:nvPr/>
          </p:nvSpPr>
          <p:spPr>
            <a:xfrm>
              <a:off x="0" y="-38100"/>
              <a:ext cx="4441157" cy="596360"/>
            </a:xfrm>
            <a:prstGeom prst="rect">
              <a:avLst/>
            </a:prstGeom>
          </p:spPr>
          <p:txBody>
            <a:bodyPr anchor="ctr" rtlCol="false" tIns="50800" lIns="50800" bIns="50800" rIns="50800"/>
            <a:lstStyle/>
            <a:p>
              <a:pPr algn="ctr">
                <a:lnSpc>
                  <a:spcPts val="2659"/>
                </a:lnSpc>
              </a:pPr>
              <a:r>
                <a:rPr lang="en-US" sz="1899">
                  <a:solidFill>
                    <a:srgbClr val="000000"/>
                  </a:solidFill>
                  <a:latin typeface="Montserrat Semi-Bold"/>
                </a:rPr>
                <a:t>Encapsulation</a:t>
              </a:r>
              <a:r>
                <a:rPr lang="en-US" sz="1899">
                  <a:solidFill>
                    <a:srgbClr val="000000"/>
                  </a:solidFill>
                  <a:latin typeface="Montserrat"/>
                </a:rPr>
                <a:t>:</a:t>
              </a:r>
            </a:p>
            <a:p>
              <a:pPr algn="ctr" marL="410209" indent="-205105" lvl="1">
                <a:lnSpc>
                  <a:spcPts val="2659"/>
                </a:lnSpc>
                <a:buFont typeface="Arial"/>
                <a:buChar char="•"/>
              </a:pPr>
              <a:r>
                <a:rPr lang="en-US" sz="1899">
                  <a:solidFill>
                    <a:srgbClr val="000000"/>
                  </a:solidFill>
                  <a:latin typeface="Montserrat"/>
                </a:rPr>
                <a:t>Encapsulation is the bundling of data (fields) and methods that operate on the data within a single unit (a class).</a:t>
              </a:r>
            </a:p>
            <a:p>
              <a:pPr algn="ctr" marL="410209" indent="-205105" lvl="1">
                <a:lnSpc>
                  <a:spcPts val="2659"/>
                </a:lnSpc>
                <a:buFont typeface="Arial"/>
                <a:buChar char="•"/>
              </a:pPr>
              <a:r>
                <a:rPr lang="en-US" sz="1899">
                  <a:solidFill>
                    <a:srgbClr val="000000"/>
                  </a:solidFill>
                  <a:latin typeface="Montserrat"/>
                </a:rPr>
                <a:t>Access to the data is typically controlled through access modifiers (e.g., public, private, protected), allowing for information hiding and abstraction.</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545454"/>
        </a:solidFill>
      </p:bgPr>
    </p:bg>
    <p:spTree>
      <p:nvGrpSpPr>
        <p:cNvPr id="1" name=""/>
        <p:cNvGrpSpPr/>
        <p:nvPr/>
      </p:nvGrpSpPr>
      <p:grpSpPr>
        <a:xfrm>
          <a:off x="0" y="0"/>
          <a:ext cx="0" cy="0"/>
          <a:chOff x="0" y="0"/>
          <a:chExt cx="0" cy="0"/>
        </a:xfrm>
      </p:grpSpPr>
      <p:sp>
        <p:nvSpPr>
          <p:cNvPr name="Freeform 2" id="2"/>
          <p:cNvSpPr/>
          <p:nvPr/>
        </p:nvSpPr>
        <p:spPr>
          <a:xfrm flipH="false" flipV="false" rot="0">
            <a:off x="4698677" y="258469"/>
            <a:ext cx="9263034" cy="2818609"/>
          </a:xfrm>
          <a:custGeom>
            <a:avLst/>
            <a:gdLst/>
            <a:ahLst/>
            <a:cxnLst/>
            <a:rect r="r" b="b" t="t" l="l"/>
            <a:pathLst>
              <a:path h="2818609" w="9263034">
                <a:moveTo>
                  <a:pt x="0" y="0"/>
                </a:moveTo>
                <a:lnTo>
                  <a:pt x="9263034" y="0"/>
                </a:lnTo>
                <a:lnTo>
                  <a:pt x="9263034" y="2818609"/>
                </a:lnTo>
                <a:lnTo>
                  <a:pt x="0" y="2818609"/>
                </a:lnTo>
                <a:lnTo>
                  <a:pt x="0" y="0"/>
                </a:lnTo>
                <a:close/>
              </a:path>
            </a:pathLst>
          </a:custGeom>
          <a:blipFill>
            <a:blip r:embed="rId2"/>
            <a:stretch>
              <a:fillRect l="0" t="0" r="0" b="0"/>
            </a:stretch>
          </a:blipFill>
        </p:spPr>
      </p:sp>
      <p:sp>
        <p:nvSpPr>
          <p:cNvPr name="TextBox 3" id="3"/>
          <p:cNvSpPr txBox="true"/>
          <p:nvPr/>
        </p:nvSpPr>
        <p:spPr>
          <a:xfrm rot="0">
            <a:off x="5780156" y="838200"/>
            <a:ext cx="6727688" cy="3479801"/>
          </a:xfrm>
          <a:prstGeom prst="rect">
            <a:avLst/>
          </a:prstGeom>
        </p:spPr>
        <p:txBody>
          <a:bodyPr anchor="t" rtlCol="false" tIns="0" lIns="0" bIns="0" rIns="0">
            <a:spAutoFit/>
          </a:bodyPr>
          <a:lstStyle/>
          <a:p>
            <a:pPr algn="ctr">
              <a:lnSpc>
                <a:spcPts val="13999"/>
              </a:lnSpc>
            </a:pPr>
            <a:r>
              <a:rPr lang="en-US" sz="9999">
                <a:solidFill>
                  <a:srgbClr val="FFFFFF"/>
                </a:solidFill>
                <a:latin typeface="Gochi Hand"/>
              </a:rPr>
              <a:t>OOPS</a:t>
            </a:r>
          </a:p>
          <a:p>
            <a:pPr algn="ctr">
              <a:lnSpc>
                <a:spcPts val="13999"/>
              </a:lnSpc>
            </a:pPr>
          </a:p>
        </p:txBody>
      </p:sp>
      <p:grpSp>
        <p:nvGrpSpPr>
          <p:cNvPr name="Group 4" id="4"/>
          <p:cNvGrpSpPr/>
          <p:nvPr/>
        </p:nvGrpSpPr>
        <p:grpSpPr>
          <a:xfrm rot="0">
            <a:off x="712741" y="3077078"/>
            <a:ext cx="16862517" cy="2119643"/>
            <a:chOff x="0" y="0"/>
            <a:chExt cx="4441157" cy="558260"/>
          </a:xfrm>
        </p:grpSpPr>
        <p:sp>
          <p:nvSpPr>
            <p:cNvPr name="Freeform 5" id="5"/>
            <p:cNvSpPr/>
            <p:nvPr/>
          </p:nvSpPr>
          <p:spPr>
            <a:xfrm flipH="false" flipV="false" rot="0">
              <a:off x="0" y="0"/>
              <a:ext cx="4441157" cy="558260"/>
            </a:xfrm>
            <a:custGeom>
              <a:avLst/>
              <a:gdLst/>
              <a:ahLst/>
              <a:cxnLst/>
              <a:rect r="r" b="b" t="t" l="l"/>
              <a:pathLst>
                <a:path h="558260" w="4441157">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name="TextBox 6" id="6"/>
            <p:cNvSpPr txBox="true"/>
            <p:nvPr/>
          </p:nvSpPr>
          <p:spPr>
            <a:xfrm>
              <a:off x="0" y="-38100"/>
              <a:ext cx="4441157" cy="596360"/>
            </a:xfrm>
            <a:prstGeom prst="rect">
              <a:avLst/>
            </a:prstGeom>
          </p:spPr>
          <p:txBody>
            <a:bodyPr anchor="ctr" rtlCol="false" tIns="50800" lIns="50800" bIns="50800" rIns="50800"/>
            <a:lstStyle/>
            <a:p>
              <a:pPr algn="ctr">
                <a:lnSpc>
                  <a:spcPts val="2659"/>
                </a:lnSpc>
              </a:pPr>
              <a:r>
                <a:rPr lang="en-US" sz="1899">
                  <a:solidFill>
                    <a:srgbClr val="000000"/>
                  </a:solidFill>
                  <a:latin typeface="Montserrat Semi-Bold"/>
                </a:rPr>
                <a:t>Inheritance</a:t>
              </a:r>
              <a:r>
                <a:rPr lang="en-US" sz="1899">
                  <a:solidFill>
                    <a:srgbClr val="000000"/>
                  </a:solidFill>
                  <a:latin typeface="Montserrat"/>
                </a:rPr>
                <a:t>:</a:t>
              </a:r>
            </a:p>
            <a:p>
              <a:pPr algn="ctr" marL="410209" indent="-205105" lvl="1">
                <a:lnSpc>
                  <a:spcPts val="2659"/>
                </a:lnSpc>
                <a:buFont typeface="Arial"/>
                <a:buChar char="•"/>
              </a:pPr>
              <a:r>
                <a:rPr lang="en-US" sz="1899">
                  <a:solidFill>
                    <a:srgbClr val="000000"/>
                  </a:solidFill>
                  <a:latin typeface="Montserrat"/>
                </a:rPr>
                <a:t>Inheritance allows a class (subclass) to inherit properties and behaviors from another class (superclass).</a:t>
              </a:r>
            </a:p>
            <a:p>
              <a:pPr algn="ctr" marL="410209" indent="-205105" lvl="1">
                <a:lnSpc>
                  <a:spcPts val="2659"/>
                </a:lnSpc>
                <a:buFont typeface="Arial"/>
                <a:buChar char="•"/>
              </a:pPr>
              <a:r>
                <a:rPr lang="en-US" sz="1899">
                  <a:solidFill>
                    <a:srgbClr val="000000"/>
                  </a:solidFill>
                  <a:latin typeface="Montserrat"/>
                </a:rPr>
                <a:t>Subclasses can extend the functionality of the superclass by adding new methods or overriding existing methods.</a:t>
              </a:r>
            </a:p>
            <a:p>
              <a:pPr algn="ctr" marL="410209" indent="-205105" lvl="1">
                <a:lnSpc>
                  <a:spcPts val="2659"/>
                </a:lnSpc>
                <a:buFont typeface="Arial"/>
                <a:buChar char="•"/>
              </a:pPr>
              <a:r>
                <a:rPr lang="en-US" sz="1899">
                  <a:solidFill>
                    <a:srgbClr val="000000"/>
                  </a:solidFill>
                  <a:latin typeface="Montserrat"/>
                </a:rPr>
                <a:t>Java supports single inheritance (a subclass can inherit from only one superclass) but multiple interfaces (a class can implement multiple interfaces).</a:t>
              </a:r>
            </a:p>
          </p:txBody>
        </p:sp>
      </p:grpSp>
      <p:grpSp>
        <p:nvGrpSpPr>
          <p:cNvPr name="Group 7" id="7"/>
          <p:cNvGrpSpPr/>
          <p:nvPr/>
        </p:nvGrpSpPr>
        <p:grpSpPr>
          <a:xfrm rot="0">
            <a:off x="712741" y="5429562"/>
            <a:ext cx="16862517" cy="2119643"/>
            <a:chOff x="0" y="0"/>
            <a:chExt cx="4441157" cy="558260"/>
          </a:xfrm>
        </p:grpSpPr>
        <p:sp>
          <p:nvSpPr>
            <p:cNvPr name="Freeform 8" id="8"/>
            <p:cNvSpPr/>
            <p:nvPr/>
          </p:nvSpPr>
          <p:spPr>
            <a:xfrm flipH="false" flipV="false" rot="0">
              <a:off x="0" y="0"/>
              <a:ext cx="4441157" cy="558260"/>
            </a:xfrm>
            <a:custGeom>
              <a:avLst/>
              <a:gdLst/>
              <a:ahLst/>
              <a:cxnLst/>
              <a:rect r="r" b="b" t="t" l="l"/>
              <a:pathLst>
                <a:path h="558260" w="4441157">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name="TextBox 9" id="9"/>
            <p:cNvSpPr txBox="true"/>
            <p:nvPr/>
          </p:nvSpPr>
          <p:spPr>
            <a:xfrm>
              <a:off x="0" y="-38100"/>
              <a:ext cx="4441157" cy="596360"/>
            </a:xfrm>
            <a:prstGeom prst="rect">
              <a:avLst/>
            </a:prstGeom>
          </p:spPr>
          <p:txBody>
            <a:bodyPr anchor="ctr" rtlCol="false" tIns="50800" lIns="50800" bIns="50800" rIns="50800"/>
            <a:lstStyle/>
            <a:p>
              <a:pPr algn="ctr">
                <a:lnSpc>
                  <a:spcPts val="2659"/>
                </a:lnSpc>
              </a:pPr>
            </a:p>
            <a:p>
              <a:pPr algn="ctr">
                <a:lnSpc>
                  <a:spcPts val="2659"/>
                </a:lnSpc>
              </a:pPr>
              <a:r>
                <a:rPr lang="en-US" sz="1899">
                  <a:solidFill>
                    <a:srgbClr val="000000"/>
                  </a:solidFill>
                  <a:latin typeface="Montserrat Bold"/>
                </a:rPr>
                <a:t>Polymorphism</a:t>
              </a:r>
              <a:r>
                <a:rPr lang="en-US" sz="1899">
                  <a:solidFill>
                    <a:srgbClr val="000000"/>
                  </a:solidFill>
                  <a:latin typeface="Montserrat"/>
                </a:rPr>
                <a:t>:</a:t>
              </a:r>
            </a:p>
            <a:p>
              <a:pPr algn="ctr" marL="410209" indent="-205105" lvl="1">
                <a:lnSpc>
                  <a:spcPts val="2659"/>
                </a:lnSpc>
                <a:buFont typeface="Arial"/>
                <a:buChar char="•"/>
              </a:pPr>
              <a:r>
                <a:rPr lang="en-US" sz="1899">
                  <a:solidFill>
                    <a:srgbClr val="000000"/>
                  </a:solidFill>
                  <a:latin typeface="Montserrat"/>
                </a:rPr>
                <a:t>Polymorphism allows objects of different types to be treated as objects of a common superclass through inheritance.</a:t>
              </a:r>
            </a:p>
            <a:p>
              <a:pPr algn="ctr" marL="410209" indent="-205105" lvl="1">
                <a:lnSpc>
                  <a:spcPts val="2659"/>
                </a:lnSpc>
                <a:buFont typeface="Arial"/>
                <a:buChar char="•"/>
              </a:pPr>
              <a:r>
                <a:rPr lang="en-US" sz="1899">
                  <a:solidFill>
                    <a:srgbClr val="000000"/>
                  </a:solidFill>
                  <a:latin typeface="Montserrat"/>
                </a:rPr>
                <a:t>Method overriding enables a subclass to provide a specific implementation of a method defined in its superclass.</a:t>
              </a:r>
            </a:p>
            <a:p>
              <a:pPr algn="ctr" marL="410209" indent="-205105" lvl="1">
                <a:lnSpc>
                  <a:spcPts val="2659"/>
                </a:lnSpc>
                <a:buFont typeface="Arial"/>
                <a:buChar char="•"/>
              </a:pPr>
              <a:r>
                <a:rPr lang="en-US" sz="1899">
                  <a:solidFill>
                    <a:srgbClr val="000000"/>
                  </a:solidFill>
                  <a:latin typeface="Montserrat"/>
                </a:rPr>
                <a:t>Method overloading allows multiple methods with the same name but different parameters to coexist in a class.</a:t>
              </a:r>
            </a:p>
            <a:p>
              <a:pPr algn="ctr">
                <a:lnSpc>
                  <a:spcPts val="2659"/>
                </a:lnSpc>
              </a:pPr>
            </a:p>
          </p:txBody>
        </p:sp>
      </p:grpSp>
      <p:grpSp>
        <p:nvGrpSpPr>
          <p:cNvPr name="Group 10" id="10"/>
          <p:cNvGrpSpPr/>
          <p:nvPr/>
        </p:nvGrpSpPr>
        <p:grpSpPr>
          <a:xfrm rot="0">
            <a:off x="712741" y="7777805"/>
            <a:ext cx="16862517" cy="2119643"/>
            <a:chOff x="0" y="0"/>
            <a:chExt cx="4441157" cy="558260"/>
          </a:xfrm>
        </p:grpSpPr>
        <p:sp>
          <p:nvSpPr>
            <p:cNvPr name="Freeform 11" id="11"/>
            <p:cNvSpPr/>
            <p:nvPr/>
          </p:nvSpPr>
          <p:spPr>
            <a:xfrm flipH="false" flipV="false" rot="0">
              <a:off x="0" y="0"/>
              <a:ext cx="4441157" cy="558260"/>
            </a:xfrm>
            <a:custGeom>
              <a:avLst/>
              <a:gdLst/>
              <a:ahLst/>
              <a:cxnLst/>
              <a:rect r="r" b="b" t="t" l="l"/>
              <a:pathLst>
                <a:path h="558260" w="4441157">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name="TextBox 12" id="12"/>
            <p:cNvSpPr txBox="true"/>
            <p:nvPr/>
          </p:nvSpPr>
          <p:spPr>
            <a:xfrm>
              <a:off x="0" y="-38100"/>
              <a:ext cx="4441157" cy="596360"/>
            </a:xfrm>
            <a:prstGeom prst="rect">
              <a:avLst/>
            </a:prstGeom>
          </p:spPr>
          <p:txBody>
            <a:bodyPr anchor="ctr" rtlCol="false" tIns="50800" lIns="50800" bIns="50800" rIns="50800"/>
            <a:lstStyle/>
            <a:p>
              <a:pPr algn="ctr">
                <a:lnSpc>
                  <a:spcPts val="2659"/>
                </a:lnSpc>
              </a:pPr>
              <a:r>
                <a:rPr lang="en-US" sz="1899">
                  <a:solidFill>
                    <a:srgbClr val="000000"/>
                  </a:solidFill>
                  <a:latin typeface="Montserrat Semi-Bold"/>
                </a:rPr>
                <a:t>Abstraction:</a:t>
              </a:r>
            </a:p>
            <a:p>
              <a:pPr algn="ctr" marL="410209" indent="-205105" lvl="1">
                <a:lnSpc>
                  <a:spcPts val="2659"/>
                </a:lnSpc>
                <a:buFont typeface="Arial"/>
                <a:buChar char="•"/>
              </a:pPr>
              <a:r>
                <a:rPr lang="en-US" sz="1899">
                  <a:solidFill>
                    <a:srgbClr val="000000"/>
                  </a:solidFill>
                  <a:latin typeface="Montserrat"/>
                </a:rPr>
                <a:t>Abstraction refers to the process of hiding the implementation details and showing only the essential features of an object.</a:t>
              </a:r>
            </a:p>
            <a:p>
              <a:pPr algn="ctr" marL="410209" indent="-205105" lvl="1">
                <a:lnSpc>
                  <a:spcPts val="2659"/>
                </a:lnSpc>
                <a:buFont typeface="Arial"/>
                <a:buChar char="•"/>
              </a:pPr>
              <a:r>
                <a:rPr lang="en-US" sz="1899">
                  <a:solidFill>
                    <a:srgbClr val="000000"/>
                  </a:solidFill>
                  <a:latin typeface="Montserrat"/>
                </a:rPr>
                <a:t>Abstract classes and interfaces are used to achieve abstraction in Java.</a:t>
              </a:r>
            </a:p>
            <a:p>
              <a:pPr algn="ctr" marL="410209" indent="-205105" lvl="1">
                <a:lnSpc>
                  <a:spcPts val="2659"/>
                </a:lnSpc>
                <a:buFont typeface="Arial"/>
                <a:buChar char="•"/>
              </a:pPr>
              <a:r>
                <a:rPr lang="en-US" sz="1899">
                  <a:solidFill>
                    <a:srgbClr val="000000"/>
                  </a:solidFill>
                  <a:latin typeface="Montserrat"/>
                </a:rPr>
                <a:t>Abstract classes cannot be instantiated and may contain abstract methods (methods without a body) that must be implemented by concrete subclasses.</a:t>
              </a:r>
            </a:p>
            <a:p>
              <a:pPr algn="ctr" marL="410209" indent="-205105" lvl="1">
                <a:lnSpc>
                  <a:spcPts val="2659"/>
                </a:lnSpc>
                <a:buFont typeface="Arial"/>
                <a:buChar char="•"/>
              </a:pPr>
              <a:r>
                <a:rPr lang="en-US" sz="1899">
                  <a:solidFill>
                    <a:srgbClr val="000000"/>
                  </a:solidFill>
                  <a:latin typeface="Montserrat"/>
                </a:rPr>
                <a:t>Interfaces define a contract of methods that implementing classes must adhere to.</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DAGFLXLScTU</dc:identifier>
  <dcterms:modified xsi:type="dcterms:W3CDTF">2011-08-01T06:04:30Z</dcterms:modified>
  <cp:revision>1</cp:revision>
  <dc:title>Grey and White Creative Scrapbook Project Presentation</dc:title>
</cp:coreProperties>
</file>

<file path=docProps/thumbnail.jpeg>
</file>